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1" r:id="rId1"/>
  </p:sldMasterIdLst>
  <p:notesMasterIdLst>
    <p:notesMasterId r:id="rId34"/>
  </p:notesMasterIdLst>
  <p:handoutMasterIdLst>
    <p:handoutMasterId r:id="rId35"/>
  </p:handoutMasterIdLst>
  <p:sldIdLst>
    <p:sldId id="312" r:id="rId2"/>
    <p:sldId id="276" r:id="rId3"/>
    <p:sldId id="269" r:id="rId4"/>
    <p:sldId id="314" r:id="rId5"/>
    <p:sldId id="282" r:id="rId6"/>
    <p:sldId id="284" r:id="rId7"/>
    <p:sldId id="283" r:id="rId8"/>
    <p:sldId id="321" r:id="rId9"/>
    <p:sldId id="322" r:id="rId10"/>
    <p:sldId id="323" r:id="rId11"/>
    <p:sldId id="325" r:id="rId12"/>
    <p:sldId id="324" r:id="rId13"/>
    <p:sldId id="288" r:id="rId14"/>
    <p:sldId id="289" r:id="rId15"/>
    <p:sldId id="290" r:id="rId16"/>
    <p:sldId id="291" r:id="rId17"/>
    <p:sldId id="293" r:id="rId18"/>
    <p:sldId id="294" r:id="rId19"/>
    <p:sldId id="295" r:id="rId20"/>
    <p:sldId id="296" r:id="rId21"/>
    <p:sldId id="292" r:id="rId22"/>
    <p:sldId id="315" r:id="rId23"/>
    <p:sldId id="316" r:id="rId24"/>
    <p:sldId id="297" r:id="rId25"/>
    <p:sldId id="300" r:id="rId26"/>
    <p:sldId id="301" r:id="rId27"/>
    <p:sldId id="303" r:id="rId28"/>
    <p:sldId id="304" r:id="rId29"/>
    <p:sldId id="305" r:id="rId30"/>
    <p:sldId id="326" r:id="rId31"/>
    <p:sldId id="311" r:id="rId32"/>
    <p:sldId id="302" r:id="rId33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36"/>
      <p:bold r:id="rId37"/>
    </p:embeddedFont>
    <p:embeddedFont>
      <p:font typeface="Noto Sans Symbols" pitchFamily="2" charset="0"/>
      <p:regular r:id="rId38"/>
      <p:bold r:id="rId39"/>
    </p:embeddedFont>
    <p:embeddedFont>
      <p:font typeface="URW DIN Arabic" pitchFamily="2" charset="0"/>
      <p:regular r:id="rId40"/>
    </p:embeddedFont>
    <p:embeddedFont>
      <p:font typeface="URW DIN Arabic Medium" pitchFamily="2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033" autoAdjust="0"/>
  </p:normalViewPr>
  <p:slideViewPr>
    <p:cSldViewPr snapToGrid="0">
      <p:cViewPr varScale="1">
        <p:scale>
          <a:sx n="99" d="100"/>
          <a:sy n="99" d="100"/>
        </p:scale>
        <p:origin x="636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5C0A49-9FCC-4B25-8ED9-F6293C13D6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AA81D-21F8-48C6-A436-C18CF3D347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EE81E-0747-45BD-888A-C67B1AE42986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36158-3BCA-4976-AE36-B19C668BD0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2243-C1E2-4AAE-872E-149ACE1CF4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7ECE1-0152-44E2-9806-38BB4F23F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00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867e97e77_6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5867e97e77_6_120:notes"/>
          <p:cNvSpPr txBox="1">
            <a:spLocks noGrp="1"/>
          </p:cNvSpPr>
          <p:nvPr>
            <p:ph type="body" idx="1"/>
          </p:nvPr>
        </p:nvSpPr>
        <p:spPr>
          <a:xfrm>
            <a:off x="685187" y="4401091"/>
            <a:ext cx="5487626" cy="359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200" tIns="44100" rIns="88200" bIns="44100" anchor="t" anchorCtr="0">
            <a:noAutofit/>
          </a:bodyPr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266" name="Google Shape;266;g5867e97e77_6_120:notes"/>
          <p:cNvSpPr txBox="1">
            <a:spLocks noGrp="1"/>
          </p:cNvSpPr>
          <p:nvPr>
            <p:ph type="sldNum" idx="12"/>
          </p:nvPr>
        </p:nvSpPr>
        <p:spPr>
          <a:xfrm>
            <a:off x="3884259" y="8685879"/>
            <a:ext cx="2972210" cy="45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200" tIns="44100" rIns="88200" bIns="44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736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7610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435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479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13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826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438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723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32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7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12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507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98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420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6118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3913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53735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53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32261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52297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9195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217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205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686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867e97e77_6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5867e97e77_6_120:notes"/>
          <p:cNvSpPr txBox="1">
            <a:spLocks noGrp="1"/>
          </p:cNvSpPr>
          <p:nvPr>
            <p:ph type="body" idx="1"/>
          </p:nvPr>
        </p:nvSpPr>
        <p:spPr>
          <a:xfrm>
            <a:off x="685187" y="4401091"/>
            <a:ext cx="5487626" cy="359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200" tIns="44100" rIns="88200" bIns="44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g5867e97e77_6_120:notes"/>
          <p:cNvSpPr txBox="1">
            <a:spLocks noGrp="1"/>
          </p:cNvSpPr>
          <p:nvPr>
            <p:ph type="sldNum" idx="12"/>
          </p:nvPr>
        </p:nvSpPr>
        <p:spPr>
          <a:xfrm>
            <a:off x="3884259" y="8685879"/>
            <a:ext cx="2972210" cy="45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200" tIns="44100" rIns="88200" bIns="44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1643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2318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52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9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699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37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412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1128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mit Logo">
  <p:cSld name="Titel mit Logo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>
            <a:spLocks noGrp="1"/>
          </p:cNvSpPr>
          <p:nvPr>
            <p:ph type="ctrTitle"/>
          </p:nvPr>
        </p:nvSpPr>
        <p:spPr>
          <a:xfrm>
            <a:off x="544971" y="413608"/>
            <a:ext cx="7938000" cy="14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4" name="Google Shape;144;p38"/>
          <p:cNvSpPr txBox="1">
            <a:spLocks noGrp="1"/>
          </p:cNvSpPr>
          <p:nvPr>
            <p:ph type="subTitle" idx="1"/>
          </p:nvPr>
        </p:nvSpPr>
        <p:spPr>
          <a:xfrm>
            <a:off x="556045" y="2909449"/>
            <a:ext cx="7938000" cy="63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38"/>
          <p:cNvSpPr>
            <a:spLocks noGrp="1"/>
          </p:cNvSpPr>
          <p:nvPr>
            <p:ph type="pic" idx="2"/>
          </p:nvPr>
        </p:nvSpPr>
        <p:spPr>
          <a:xfrm>
            <a:off x="5728446" y="4077635"/>
            <a:ext cx="13850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6" name="Google Shape;146;p38"/>
          <p:cNvSpPr>
            <a:spLocks noGrp="1"/>
          </p:cNvSpPr>
          <p:nvPr>
            <p:ph type="pic" idx="3"/>
          </p:nvPr>
        </p:nvSpPr>
        <p:spPr>
          <a:xfrm>
            <a:off x="7113493" y="4077635"/>
            <a:ext cx="13850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47" name="Google Shape;14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069" y="4436971"/>
            <a:ext cx="1186014" cy="70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bild, weißer Text">
  <p:cSld name="Imagebild, weißer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96" name="Google Shape;196;p46"/>
          <p:cNvSpPr txBox="1">
            <a:spLocks noGrp="1"/>
          </p:cNvSpPr>
          <p:nvPr>
            <p:ph type="title"/>
          </p:nvPr>
        </p:nvSpPr>
        <p:spPr>
          <a:xfrm>
            <a:off x="549322" y="488775"/>
            <a:ext cx="7938194" cy="70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e">
  <p:cSld name="Vergleich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>
            <a:spLocks noGrp="1"/>
          </p:cNvSpPr>
          <p:nvPr>
            <p:ph type="title"/>
          </p:nvPr>
        </p:nvSpPr>
        <p:spPr>
          <a:xfrm>
            <a:off x="549322" y="488775"/>
            <a:ext cx="7938194" cy="70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0" name="Google Shape;200;p47"/>
          <p:cNvSpPr txBox="1">
            <a:spLocks noGrp="1"/>
          </p:cNvSpPr>
          <p:nvPr>
            <p:ph type="body" idx="1"/>
          </p:nvPr>
        </p:nvSpPr>
        <p:spPr>
          <a:xfrm>
            <a:off x="536138" y="1333800"/>
            <a:ext cx="3809802" cy="3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Char char="⬛"/>
              <a:defRPr/>
            </a:lvl1pPr>
            <a:lvl2pPr marL="914400" lvl="1" indent="-331469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Char char="⬜"/>
              <a:defRPr/>
            </a:lvl2pPr>
            <a:lvl3pPr marL="1371600" lvl="2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⬤"/>
              <a:defRPr/>
            </a:lvl3pPr>
            <a:lvl4pPr marL="1828800" lvl="3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🞅"/>
              <a:defRPr/>
            </a:lvl4pPr>
            <a:lvl5pPr marL="2286000" lvl="4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1" name="Google Shape;201;p47"/>
          <p:cNvSpPr txBox="1">
            <a:spLocks noGrp="1"/>
          </p:cNvSpPr>
          <p:nvPr>
            <p:ph type="body" idx="2"/>
          </p:nvPr>
        </p:nvSpPr>
        <p:spPr>
          <a:xfrm>
            <a:off x="4677075" y="1333800"/>
            <a:ext cx="3808800" cy="3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Char char="⬛"/>
              <a:defRPr/>
            </a:lvl1pPr>
            <a:lvl2pPr marL="914400" lvl="1" indent="-331469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Char char="⬜"/>
              <a:defRPr/>
            </a:lvl2pPr>
            <a:lvl3pPr marL="1371600" lvl="2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⬤"/>
              <a:defRPr/>
            </a:lvl3pPr>
            <a:lvl4pPr marL="1828800" lvl="3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🞅"/>
              <a:defRPr/>
            </a:lvl4pPr>
            <a:lvl5pPr marL="2286000" lvl="4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Google Shape;202;p47"/>
          <p:cNvSpPr>
            <a:spLocks noGrp="1"/>
          </p:cNvSpPr>
          <p:nvPr>
            <p:ph type="pic" idx="3"/>
          </p:nvPr>
        </p:nvSpPr>
        <p:spPr>
          <a:xfrm>
            <a:off x="1549400" y="4767263"/>
            <a:ext cx="763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72000" rIns="91425" bIns="0" anchor="t" anchorCtr="0">
            <a:noAutofit/>
          </a:bodyPr>
          <a:lstStyle>
            <a:lvl1pPr marR="0" lvl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03" name="Google Shape;203;p47"/>
          <p:cNvSpPr txBox="1">
            <a:spLocks noGrp="1"/>
          </p:cNvSpPr>
          <p:nvPr>
            <p:ph type="dt" idx="10"/>
          </p:nvPr>
        </p:nvSpPr>
        <p:spPr>
          <a:xfrm>
            <a:off x="2886433" y="4797900"/>
            <a:ext cx="117341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4" name="Google Shape;204;p47"/>
          <p:cNvSpPr txBox="1">
            <a:spLocks noGrp="1"/>
          </p:cNvSpPr>
          <p:nvPr>
            <p:ph type="ftr" idx="11"/>
          </p:nvPr>
        </p:nvSpPr>
        <p:spPr>
          <a:xfrm>
            <a:off x="4273550" y="479665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5" name="Google Shape;205;p47"/>
          <p:cNvSpPr txBox="1">
            <a:spLocks noGrp="1"/>
          </p:cNvSpPr>
          <p:nvPr>
            <p:ph type="sldNum" idx="12"/>
          </p:nvPr>
        </p:nvSpPr>
        <p:spPr>
          <a:xfrm>
            <a:off x="8087836" y="4796655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sses Bild und Text">
  <p:cSld name="Grosses Bild und 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8"/>
          <p:cNvSpPr txBox="1">
            <a:spLocks noGrp="1"/>
          </p:cNvSpPr>
          <p:nvPr>
            <p:ph type="title"/>
          </p:nvPr>
        </p:nvSpPr>
        <p:spPr>
          <a:xfrm>
            <a:off x="550800" y="488775"/>
            <a:ext cx="7938000" cy="70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body" idx="1"/>
          </p:nvPr>
        </p:nvSpPr>
        <p:spPr>
          <a:xfrm>
            <a:off x="6057900" y="1333800"/>
            <a:ext cx="2433720" cy="3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Char char="⬛"/>
              <a:defRPr/>
            </a:lvl1pPr>
            <a:lvl2pPr marL="914400" lvl="1" indent="-331469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Char char="⬜"/>
              <a:defRPr/>
            </a:lvl2pPr>
            <a:lvl3pPr marL="1371600" lvl="2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⬤"/>
              <a:defRPr/>
            </a:lvl3pPr>
            <a:lvl4pPr marL="1828800" lvl="3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🞅"/>
              <a:defRPr/>
            </a:lvl4pPr>
            <a:lvl5pPr marL="2286000" lvl="4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Google Shape;209;p48"/>
          <p:cNvSpPr>
            <a:spLocks noGrp="1"/>
          </p:cNvSpPr>
          <p:nvPr>
            <p:ph type="pic" idx="2"/>
          </p:nvPr>
        </p:nvSpPr>
        <p:spPr>
          <a:xfrm>
            <a:off x="650875" y="1415565"/>
            <a:ext cx="509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10" name="Google Shape;210;p48"/>
          <p:cNvSpPr>
            <a:spLocks noGrp="1"/>
          </p:cNvSpPr>
          <p:nvPr>
            <p:ph type="pic" idx="3"/>
          </p:nvPr>
        </p:nvSpPr>
        <p:spPr>
          <a:xfrm>
            <a:off x="1549400" y="4767263"/>
            <a:ext cx="763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72000" rIns="91425" bIns="0" anchor="t" anchorCtr="0">
            <a:noAutofit/>
          </a:bodyPr>
          <a:lstStyle>
            <a:lvl1pPr marR="0" lvl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11" name="Google Shape;211;p48"/>
          <p:cNvSpPr txBox="1">
            <a:spLocks noGrp="1"/>
          </p:cNvSpPr>
          <p:nvPr>
            <p:ph type="body" idx="4"/>
          </p:nvPr>
        </p:nvSpPr>
        <p:spPr>
          <a:xfrm>
            <a:off x="640800" y="4445558"/>
            <a:ext cx="5094000" cy="20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8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750"/>
            </a:lvl2pPr>
            <a:lvl3pPr marL="1371600" lvl="2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" name="Google Shape;212;p48"/>
          <p:cNvSpPr txBox="1">
            <a:spLocks noGrp="1"/>
          </p:cNvSpPr>
          <p:nvPr>
            <p:ph type="dt" idx="10"/>
          </p:nvPr>
        </p:nvSpPr>
        <p:spPr>
          <a:xfrm>
            <a:off x="2886433" y="4797900"/>
            <a:ext cx="117341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3" name="Google Shape;213;p48"/>
          <p:cNvSpPr txBox="1">
            <a:spLocks noGrp="1"/>
          </p:cNvSpPr>
          <p:nvPr>
            <p:ph type="ftr" idx="11"/>
          </p:nvPr>
        </p:nvSpPr>
        <p:spPr>
          <a:xfrm>
            <a:off x="4273550" y="479665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8087836" y="4796655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meln">
  <p:cSld name="Formel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title"/>
          </p:nvPr>
        </p:nvSpPr>
        <p:spPr>
          <a:xfrm>
            <a:off x="549322" y="488775"/>
            <a:ext cx="7938194" cy="70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7" name="Google Shape;217;p49"/>
          <p:cNvSpPr>
            <a:spLocks noGrp="1"/>
          </p:cNvSpPr>
          <p:nvPr>
            <p:ph type="pic" idx="2"/>
          </p:nvPr>
        </p:nvSpPr>
        <p:spPr>
          <a:xfrm>
            <a:off x="1598864" y="1410218"/>
            <a:ext cx="5940000" cy="324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18" name="Google Shape;218;p49"/>
          <p:cNvSpPr>
            <a:spLocks noGrp="1"/>
          </p:cNvSpPr>
          <p:nvPr>
            <p:ph type="pic" idx="3"/>
          </p:nvPr>
        </p:nvSpPr>
        <p:spPr>
          <a:xfrm>
            <a:off x="1549400" y="4767263"/>
            <a:ext cx="763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72000" rIns="91425" bIns="0" anchor="t" anchorCtr="0">
            <a:noAutofit/>
          </a:bodyPr>
          <a:lstStyle>
            <a:lvl1pPr marR="0" lvl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19" name="Google Shape;219;p49"/>
          <p:cNvSpPr txBox="1">
            <a:spLocks noGrp="1"/>
          </p:cNvSpPr>
          <p:nvPr>
            <p:ph type="body" idx="1"/>
          </p:nvPr>
        </p:nvSpPr>
        <p:spPr>
          <a:xfrm>
            <a:off x="1599532" y="4449449"/>
            <a:ext cx="5940000" cy="20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8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750"/>
            </a:lvl2pPr>
            <a:lvl3pPr marL="1371600" lvl="2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0" name="Google Shape;220;p49"/>
          <p:cNvSpPr txBox="1">
            <a:spLocks noGrp="1"/>
          </p:cNvSpPr>
          <p:nvPr>
            <p:ph type="dt" idx="10"/>
          </p:nvPr>
        </p:nvSpPr>
        <p:spPr>
          <a:xfrm>
            <a:off x="2886433" y="4797900"/>
            <a:ext cx="117341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1" name="Google Shape;221;p49"/>
          <p:cNvSpPr txBox="1">
            <a:spLocks noGrp="1"/>
          </p:cNvSpPr>
          <p:nvPr>
            <p:ph type="ftr" idx="11"/>
          </p:nvPr>
        </p:nvSpPr>
        <p:spPr>
          <a:xfrm>
            <a:off x="4273550" y="479665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087836" y="4796655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 txBox="1">
            <a:spLocks noGrp="1"/>
          </p:cNvSpPr>
          <p:nvPr>
            <p:ph type="title"/>
          </p:nvPr>
        </p:nvSpPr>
        <p:spPr>
          <a:xfrm>
            <a:off x="549322" y="488775"/>
            <a:ext cx="7938194" cy="70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5" name="Google Shape;225;p50"/>
          <p:cNvSpPr>
            <a:spLocks noGrp="1"/>
          </p:cNvSpPr>
          <p:nvPr>
            <p:ph type="media" idx="2"/>
          </p:nvPr>
        </p:nvSpPr>
        <p:spPr>
          <a:xfrm>
            <a:off x="647700" y="1285875"/>
            <a:ext cx="7837200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⬛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media</a:t>
            </a:r>
            <a:endParaRPr dirty="0"/>
          </a:p>
        </p:txBody>
      </p:sp>
      <p:sp>
        <p:nvSpPr>
          <p:cNvPr id="226" name="Google Shape;226;p50"/>
          <p:cNvSpPr>
            <a:spLocks noGrp="1"/>
          </p:cNvSpPr>
          <p:nvPr>
            <p:ph type="pic" idx="3"/>
          </p:nvPr>
        </p:nvSpPr>
        <p:spPr>
          <a:xfrm>
            <a:off x="1549400" y="4767263"/>
            <a:ext cx="763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72000" rIns="91425" bIns="0" anchor="t" anchorCtr="0">
            <a:noAutofit/>
          </a:bodyPr>
          <a:lstStyle>
            <a:lvl1pPr marR="0" lvl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1"/>
          </p:nvPr>
        </p:nvSpPr>
        <p:spPr>
          <a:xfrm>
            <a:off x="648000" y="4450571"/>
            <a:ext cx="7837200" cy="20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8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750"/>
            </a:lvl2pPr>
            <a:lvl3pPr marL="1371600" lvl="2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8" name="Google Shape;228;p50"/>
          <p:cNvSpPr txBox="1">
            <a:spLocks noGrp="1"/>
          </p:cNvSpPr>
          <p:nvPr>
            <p:ph type="dt" idx="10"/>
          </p:nvPr>
        </p:nvSpPr>
        <p:spPr>
          <a:xfrm>
            <a:off x="2886433" y="4797900"/>
            <a:ext cx="117341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9" name="Google Shape;229;p50"/>
          <p:cNvSpPr txBox="1">
            <a:spLocks noGrp="1"/>
          </p:cNvSpPr>
          <p:nvPr>
            <p:ph type="ftr" idx="11"/>
          </p:nvPr>
        </p:nvSpPr>
        <p:spPr>
          <a:xfrm>
            <a:off x="4273550" y="479665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0" name="Google Shape;230;p50"/>
          <p:cNvSpPr txBox="1">
            <a:spLocks noGrp="1"/>
          </p:cNvSpPr>
          <p:nvPr>
            <p:ph type="sldNum" idx="12"/>
          </p:nvPr>
        </p:nvSpPr>
        <p:spPr>
          <a:xfrm>
            <a:off x="8087836" y="4796655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kleine Bilder und Text">
  <p:cSld name="3 kleine Bilder und 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 txBox="1">
            <a:spLocks noGrp="1"/>
          </p:cNvSpPr>
          <p:nvPr>
            <p:ph type="title"/>
          </p:nvPr>
        </p:nvSpPr>
        <p:spPr>
          <a:xfrm>
            <a:off x="549322" y="488775"/>
            <a:ext cx="7938194" cy="70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3" name="Google Shape;233;p51"/>
          <p:cNvSpPr txBox="1">
            <a:spLocks noGrp="1"/>
          </p:cNvSpPr>
          <p:nvPr>
            <p:ph type="body" idx="1"/>
          </p:nvPr>
        </p:nvSpPr>
        <p:spPr>
          <a:xfrm>
            <a:off x="3403600" y="1328498"/>
            <a:ext cx="5088020" cy="3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Char char="⬛"/>
              <a:defRPr/>
            </a:lvl1pPr>
            <a:lvl2pPr marL="914400" lvl="1" indent="-331469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Char char="⬜"/>
              <a:defRPr/>
            </a:lvl2pPr>
            <a:lvl3pPr marL="1371600" lvl="2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⬤"/>
              <a:defRPr/>
            </a:lvl3pPr>
            <a:lvl4pPr marL="1828800" lvl="3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🞅"/>
              <a:defRPr/>
            </a:lvl4pPr>
            <a:lvl5pPr marL="2286000" lvl="4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Google Shape;234;p51"/>
          <p:cNvSpPr>
            <a:spLocks noGrp="1"/>
          </p:cNvSpPr>
          <p:nvPr>
            <p:ph type="pic" idx="2"/>
          </p:nvPr>
        </p:nvSpPr>
        <p:spPr>
          <a:xfrm>
            <a:off x="646118" y="1412556"/>
            <a:ext cx="2317232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35" name="Google Shape;235;p51"/>
          <p:cNvSpPr>
            <a:spLocks noGrp="1"/>
          </p:cNvSpPr>
          <p:nvPr>
            <p:ph type="pic" idx="3"/>
          </p:nvPr>
        </p:nvSpPr>
        <p:spPr>
          <a:xfrm>
            <a:off x="646113" y="2522478"/>
            <a:ext cx="23184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36" name="Google Shape;236;p51"/>
          <p:cNvSpPr>
            <a:spLocks noGrp="1"/>
          </p:cNvSpPr>
          <p:nvPr>
            <p:ph type="pic" idx="4"/>
          </p:nvPr>
        </p:nvSpPr>
        <p:spPr>
          <a:xfrm>
            <a:off x="646113" y="3630700"/>
            <a:ext cx="23184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37" name="Google Shape;237;p51"/>
          <p:cNvSpPr>
            <a:spLocks noGrp="1"/>
          </p:cNvSpPr>
          <p:nvPr>
            <p:ph type="pic" idx="5"/>
          </p:nvPr>
        </p:nvSpPr>
        <p:spPr>
          <a:xfrm>
            <a:off x="1549400" y="4767263"/>
            <a:ext cx="763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72000" rIns="91425" bIns="0" anchor="t" anchorCtr="0">
            <a:noAutofit/>
          </a:bodyPr>
          <a:lstStyle>
            <a:lvl1pPr marR="0" lvl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38" name="Google Shape;238;p51"/>
          <p:cNvSpPr txBox="1">
            <a:spLocks noGrp="1"/>
          </p:cNvSpPr>
          <p:nvPr>
            <p:ph type="dt" idx="10"/>
          </p:nvPr>
        </p:nvSpPr>
        <p:spPr>
          <a:xfrm>
            <a:off x="2886433" y="4797900"/>
            <a:ext cx="117341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9" name="Google Shape;239;p51"/>
          <p:cNvSpPr txBox="1">
            <a:spLocks noGrp="1"/>
          </p:cNvSpPr>
          <p:nvPr>
            <p:ph type="ftr" idx="11"/>
          </p:nvPr>
        </p:nvSpPr>
        <p:spPr>
          <a:xfrm>
            <a:off x="4273550" y="479665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0" name="Google Shape;240;p51"/>
          <p:cNvSpPr txBox="1">
            <a:spLocks noGrp="1"/>
          </p:cNvSpPr>
          <p:nvPr>
            <p:ph type="sldNum" idx="12"/>
          </p:nvPr>
        </p:nvSpPr>
        <p:spPr>
          <a:xfrm>
            <a:off x="8087836" y="4796655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41" name="Google Shape;241;p51"/>
          <p:cNvSpPr/>
          <p:nvPr/>
        </p:nvSpPr>
        <p:spPr>
          <a:xfrm>
            <a:off x="3683660" y="1083128"/>
            <a:ext cx="469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males Bild und Text">
  <p:cSld name="Schmales Bild und 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2"/>
          <p:cNvSpPr txBox="1">
            <a:spLocks noGrp="1"/>
          </p:cNvSpPr>
          <p:nvPr>
            <p:ph type="title"/>
          </p:nvPr>
        </p:nvSpPr>
        <p:spPr>
          <a:xfrm>
            <a:off x="549322" y="488775"/>
            <a:ext cx="7938194" cy="70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4" name="Google Shape;244;p52"/>
          <p:cNvSpPr txBox="1">
            <a:spLocks noGrp="1"/>
          </p:cNvSpPr>
          <p:nvPr>
            <p:ph type="body" idx="1"/>
          </p:nvPr>
        </p:nvSpPr>
        <p:spPr>
          <a:xfrm>
            <a:off x="3403600" y="1328400"/>
            <a:ext cx="5088020" cy="3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Char char="⬛"/>
              <a:defRPr/>
            </a:lvl1pPr>
            <a:lvl2pPr marL="914400" lvl="1" indent="-331469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Char char="⬜"/>
              <a:defRPr/>
            </a:lvl2pPr>
            <a:lvl3pPr marL="1371600" lvl="2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⬤"/>
              <a:defRPr/>
            </a:lvl3pPr>
            <a:lvl4pPr marL="1828800" lvl="3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🞅"/>
              <a:defRPr/>
            </a:lvl4pPr>
            <a:lvl5pPr marL="2286000" lvl="4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Google Shape;245;p52"/>
          <p:cNvSpPr>
            <a:spLocks noGrp="1"/>
          </p:cNvSpPr>
          <p:nvPr>
            <p:ph type="pic" idx="2"/>
          </p:nvPr>
        </p:nvSpPr>
        <p:spPr>
          <a:xfrm>
            <a:off x="647191" y="1404798"/>
            <a:ext cx="2319845" cy="3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46" name="Google Shape;246;p52"/>
          <p:cNvSpPr>
            <a:spLocks noGrp="1"/>
          </p:cNvSpPr>
          <p:nvPr>
            <p:ph type="pic" idx="3"/>
          </p:nvPr>
        </p:nvSpPr>
        <p:spPr>
          <a:xfrm>
            <a:off x="1549400" y="4767263"/>
            <a:ext cx="763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72000" rIns="91425" bIns="0" anchor="t" anchorCtr="0">
            <a:noAutofit/>
          </a:bodyPr>
          <a:lstStyle>
            <a:lvl1pPr marR="0" lvl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47" name="Google Shape;247;p52"/>
          <p:cNvSpPr txBox="1">
            <a:spLocks noGrp="1"/>
          </p:cNvSpPr>
          <p:nvPr>
            <p:ph type="dt" idx="10"/>
          </p:nvPr>
        </p:nvSpPr>
        <p:spPr>
          <a:xfrm>
            <a:off x="2886433" y="4797900"/>
            <a:ext cx="117341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8" name="Google Shape;248;p52"/>
          <p:cNvSpPr txBox="1">
            <a:spLocks noGrp="1"/>
          </p:cNvSpPr>
          <p:nvPr>
            <p:ph type="ftr" idx="11"/>
          </p:nvPr>
        </p:nvSpPr>
        <p:spPr>
          <a:xfrm>
            <a:off x="4273550" y="479665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9" name="Google Shape;249;p52"/>
          <p:cNvSpPr txBox="1">
            <a:spLocks noGrp="1"/>
          </p:cNvSpPr>
          <p:nvPr>
            <p:ph type="sldNum" idx="12"/>
          </p:nvPr>
        </p:nvSpPr>
        <p:spPr>
          <a:xfrm>
            <a:off x="8087836" y="4796655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>
  <p:cSld name="Leer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3"/>
          <p:cNvSpPr txBox="1">
            <a:spLocks noGrp="1"/>
          </p:cNvSpPr>
          <p:nvPr>
            <p:ph type="title"/>
          </p:nvPr>
        </p:nvSpPr>
        <p:spPr>
          <a:xfrm>
            <a:off x="549322" y="488775"/>
            <a:ext cx="7938194" cy="70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2" name="Google Shape;252;p53"/>
          <p:cNvSpPr txBox="1">
            <a:spLocks noGrp="1"/>
          </p:cNvSpPr>
          <p:nvPr>
            <p:ph type="dt" idx="10"/>
          </p:nvPr>
        </p:nvSpPr>
        <p:spPr>
          <a:xfrm>
            <a:off x="2886433" y="4797900"/>
            <a:ext cx="117341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3" name="Google Shape;253;p53"/>
          <p:cNvSpPr txBox="1">
            <a:spLocks noGrp="1"/>
          </p:cNvSpPr>
          <p:nvPr>
            <p:ph type="ftr" idx="11"/>
          </p:nvPr>
        </p:nvSpPr>
        <p:spPr>
          <a:xfrm>
            <a:off x="4273550" y="479665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4" name="Google Shape;254;p53"/>
          <p:cNvSpPr txBox="1">
            <a:spLocks noGrp="1"/>
          </p:cNvSpPr>
          <p:nvPr>
            <p:ph type="sldNum" idx="12"/>
          </p:nvPr>
        </p:nvSpPr>
        <p:spPr>
          <a:xfrm>
            <a:off x="8087836" y="4796655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55" name="Google Shape;255;p53"/>
          <p:cNvSpPr>
            <a:spLocks noGrp="1"/>
          </p:cNvSpPr>
          <p:nvPr>
            <p:ph type="pic" idx="2"/>
          </p:nvPr>
        </p:nvSpPr>
        <p:spPr>
          <a:xfrm>
            <a:off x="1549400" y="4767263"/>
            <a:ext cx="763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72000" rIns="91425" bIns="0" anchor="t" anchorCtr="0">
            <a:noAutofit/>
          </a:bodyPr>
          <a:lstStyle>
            <a:lvl1pPr marR="0" lvl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chluss">
  <p:cSld name="Schlus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4"/>
          <p:cNvSpPr txBox="1">
            <a:spLocks noGrp="1"/>
          </p:cNvSpPr>
          <p:nvPr>
            <p:ph type="subTitle" idx="1"/>
          </p:nvPr>
        </p:nvSpPr>
        <p:spPr>
          <a:xfrm>
            <a:off x="557460" y="3607990"/>
            <a:ext cx="6333450" cy="63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54"/>
          <p:cNvSpPr txBox="1">
            <a:spLocks noGrp="1"/>
          </p:cNvSpPr>
          <p:nvPr>
            <p:ph type="title"/>
          </p:nvPr>
        </p:nvSpPr>
        <p:spPr>
          <a:xfrm>
            <a:off x="543600" y="885895"/>
            <a:ext cx="6333450" cy="166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59" name="Google Shape;259;p54"/>
          <p:cNvPicPr preferRelativeResize="0"/>
          <p:nvPr/>
        </p:nvPicPr>
        <p:blipFill rotWithShape="1">
          <a:blip r:embed="rId2">
            <a:alphaModFix/>
          </a:blip>
          <a:srcRect l="27338" t="15818" r="44018" b="42469"/>
          <a:stretch/>
        </p:blipFill>
        <p:spPr>
          <a:xfrm>
            <a:off x="450000" y="2485926"/>
            <a:ext cx="1297913" cy="11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4"/>
          <p:cNvSpPr txBox="1"/>
          <p:nvPr/>
        </p:nvSpPr>
        <p:spPr>
          <a:xfrm>
            <a:off x="7179820" y="4166100"/>
            <a:ext cx="1380286" cy="55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JOHANNES KEPLER UNIVERSITÄT LINZ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Altenberger</a:t>
            </a:r>
            <a:r>
              <a:rPr lang="en-GB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Straße</a:t>
            </a:r>
            <a:r>
              <a:rPr lang="en-GB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69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4040 Linz, </a:t>
            </a:r>
            <a:r>
              <a:rPr lang="en-GB" sz="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Österreich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www.jku.at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907" y="302400"/>
            <a:ext cx="1586433" cy="9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33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D4FF5-3BC1-A3D8-FF02-80AC7922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927D5-BC19-A038-C4D4-460DD567C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E9A35-BADF-7916-D6C6-6A062D136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B9F6F-8EA8-BE12-6D87-3E22879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A429D-661C-12CA-36DE-62F95A16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5A600-8C4F-205E-63C3-1BA75C6E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3E7D6-EEB9-415F-84E9-9DF8C64D1864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211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mit Logo" preserve="1">
  <p:cSld name="1_Titel mit Logo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>
            <a:spLocks noGrp="1"/>
          </p:cNvSpPr>
          <p:nvPr>
            <p:ph type="ctrTitle"/>
          </p:nvPr>
        </p:nvSpPr>
        <p:spPr>
          <a:xfrm>
            <a:off x="544971" y="413608"/>
            <a:ext cx="7938000" cy="14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subTitle" idx="1"/>
          </p:nvPr>
        </p:nvSpPr>
        <p:spPr>
          <a:xfrm>
            <a:off x="556045" y="2909449"/>
            <a:ext cx="7938000" cy="63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38"/>
          <p:cNvSpPr>
            <a:spLocks noGrp="1"/>
          </p:cNvSpPr>
          <p:nvPr>
            <p:ph type="pic" idx="2"/>
          </p:nvPr>
        </p:nvSpPr>
        <p:spPr>
          <a:xfrm>
            <a:off x="5728446" y="4077635"/>
            <a:ext cx="13850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6" name="Google Shape;146;p38"/>
          <p:cNvSpPr>
            <a:spLocks noGrp="1"/>
          </p:cNvSpPr>
          <p:nvPr>
            <p:ph type="pic" idx="3"/>
          </p:nvPr>
        </p:nvSpPr>
        <p:spPr>
          <a:xfrm>
            <a:off x="7113493" y="4077635"/>
            <a:ext cx="13850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47" name="Google Shape;14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069" y="4436971"/>
            <a:ext cx="1186014" cy="70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8"/>
          <p:cNvPicPr preferRelativeResize="0"/>
          <p:nvPr/>
        </p:nvPicPr>
        <p:blipFill rotWithShape="1">
          <a:blip r:embed="rId3">
            <a:alphaModFix/>
          </a:blip>
          <a:srcRect l="27338" t="15818" r="44018" b="42469"/>
          <a:stretch/>
        </p:blipFill>
        <p:spPr>
          <a:xfrm>
            <a:off x="451069" y="1809000"/>
            <a:ext cx="1297913" cy="11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90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title"/>
          </p:nvPr>
        </p:nvSpPr>
        <p:spPr>
          <a:xfrm>
            <a:off x="549322" y="488775"/>
            <a:ext cx="7938194" cy="70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body" idx="1"/>
          </p:nvPr>
        </p:nvSpPr>
        <p:spPr>
          <a:xfrm>
            <a:off x="535646" y="1333046"/>
            <a:ext cx="7938000" cy="332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Char char="⬛"/>
              <a:defRPr/>
            </a:lvl1pPr>
            <a:lvl2pPr marL="914400" lvl="1" indent="-331469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Char char="⬜"/>
              <a:defRPr/>
            </a:lvl2pPr>
            <a:lvl3pPr marL="1371600" lvl="2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⬤"/>
              <a:defRPr/>
            </a:lvl3pPr>
            <a:lvl4pPr marL="1828800" lvl="3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🞅"/>
              <a:defRPr/>
            </a:lvl4pPr>
            <a:lvl5pPr marL="2286000" lvl="4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3" name="Google Shape;153;p39"/>
          <p:cNvSpPr>
            <a:spLocks noGrp="1"/>
          </p:cNvSpPr>
          <p:nvPr>
            <p:ph type="pic" idx="2"/>
          </p:nvPr>
        </p:nvSpPr>
        <p:spPr>
          <a:xfrm>
            <a:off x="1549400" y="4767263"/>
            <a:ext cx="763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72000" rIns="91425" bIns="0" anchor="t" anchorCtr="0">
            <a:noAutofit/>
          </a:bodyPr>
          <a:lstStyle>
            <a:lvl1pPr marR="0" lvl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54" name="Google Shape;154;p39"/>
          <p:cNvSpPr txBox="1">
            <a:spLocks noGrp="1"/>
          </p:cNvSpPr>
          <p:nvPr>
            <p:ph type="body" idx="3"/>
          </p:nvPr>
        </p:nvSpPr>
        <p:spPr>
          <a:xfrm>
            <a:off x="548268" y="4445558"/>
            <a:ext cx="7938000" cy="20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8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750"/>
            </a:lvl2pPr>
            <a:lvl3pPr marL="1371600" lvl="2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5" name="Google Shape;155;p39"/>
          <p:cNvSpPr txBox="1">
            <a:spLocks noGrp="1"/>
          </p:cNvSpPr>
          <p:nvPr>
            <p:ph type="dt" idx="10"/>
          </p:nvPr>
        </p:nvSpPr>
        <p:spPr>
          <a:xfrm>
            <a:off x="2886433" y="4797900"/>
            <a:ext cx="117341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6" name="Google Shape;156;p39"/>
          <p:cNvSpPr txBox="1">
            <a:spLocks noGrp="1"/>
          </p:cNvSpPr>
          <p:nvPr>
            <p:ph type="ftr" idx="11"/>
          </p:nvPr>
        </p:nvSpPr>
        <p:spPr>
          <a:xfrm>
            <a:off x="4273550" y="479665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7" name="Google Shape;157;p39"/>
          <p:cNvSpPr txBox="1">
            <a:spLocks noGrp="1"/>
          </p:cNvSpPr>
          <p:nvPr>
            <p:ph type="sldNum" idx="12"/>
          </p:nvPr>
        </p:nvSpPr>
        <p:spPr>
          <a:xfrm>
            <a:off x="8574219" y="4796655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KU Logo">
  <p:cSld name="JKU Logo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2227" y="1097550"/>
            <a:ext cx="4949660" cy="29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KU Logo grau">
  <p:cSld name="JKU Logo grau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/>
          <p:nvPr/>
        </p:nvSpPr>
        <p:spPr>
          <a:xfrm>
            <a:off x="217960" y="162000"/>
            <a:ext cx="8708080" cy="481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2227" y="1097550"/>
            <a:ext cx="4949660" cy="29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ohne Logo">
  <p:cSld name="Titel ohne Logo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>
            <a:spLocks noGrp="1"/>
          </p:cNvSpPr>
          <p:nvPr>
            <p:ph type="subTitle" idx="1"/>
          </p:nvPr>
        </p:nvSpPr>
        <p:spPr>
          <a:xfrm>
            <a:off x="557460" y="3607990"/>
            <a:ext cx="7938000" cy="63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1pPr>
            <a:lvl2pPr lvl="1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2pPr>
            <a:lvl3pPr lvl="2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title"/>
          </p:nvPr>
        </p:nvSpPr>
        <p:spPr>
          <a:xfrm>
            <a:off x="543600" y="885895"/>
            <a:ext cx="7938000" cy="166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8" name="Google Shape;168;p42"/>
          <p:cNvPicPr preferRelativeResize="0"/>
          <p:nvPr/>
        </p:nvPicPr>
        <p:blipFill rotWithShape="1">
          <a:blip r:embed="rId2">
            <a:alphaModFix/>
          </a:blip>
          <a:srcRect l="27338" t="15818" r="44018" b="42469"/>
          <a:stretch/>
        </p:blipFill>
        <p:spPr>
          <a:xfrm>
            <a:off x="450000" y="2485926"/>
            <a:ext cx="1297913" cy="11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0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Übersicht Kooperationen">
  <p:cSld name="Übersicht Kooperatione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>
            <a:spLocks noGrp="1"/>
          </p:cNvSpPr>
          <p:nvPr>
            <p:ph type="title"/>
          </p:nvPr>
        </p:nvSpPr>
        <p:spPr>
          <a:xfrm>
            <a:off x="543600" y="1452700"/>
            <a:ext cx="7938000" cy="35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Google Shape;172;p43"/>
          <p:cNvSpPr>
            <a:spLocks noGrp="1"/>
          </p:cNvSpPr>
          <p:nvPr>
            <p:ph type="pic" idx="2"/>
          </p:nvPr>
        </p:nvSpPr>
        <p:spPr>
          <a:xfrm>
            <a:off x="3852000" y="2004178"/>
            <a:ext cx="14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73" name="Google Shape;173;p43"/>
          <p:cNvSpPr>
            <a:spLocks noGrp="1"/>
          </p:cNvSpPr>
          <p:nvPr>
            <p:ph type="pic" idx="3"/>
          </p:nvPr>
        </p:nvSpPr>
        <p:spPr>
          <a:xfrm>
            <a:off x="5443236" y="2004178"/>
            <a:ext cx="14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74" name="Google Shape;174;p43"/>
          <p:cNvSpPr>
            <a:spLocks noGrp="1"/>
          </p:cNvSpPr>
          <p:nvPr>
            <p:ph type="pic" idx="4"/>
          </p:nvPr>
        </p:nvSpPr>
        <p:spPr>
          <a:xfrm>
            <a:off x="7039492" y="2004178"/>
            <a:ext cx="14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75" name="Google Shape;175;p43"/>
          <p:cNvSpPr>
            <a:spLocks noGrp="1"/>
          </p:cNvSpPr>
          <p:nvPr>
            <p:ph type="pic" idx="5"/>
          </p:nvPr>
        </p:nvSpPr>
        <p:spPr>
          <a:xfrm>
            <a:off x="656621" y="2004178"/>
            <a:ext cx="14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76" name="Google Shape;176;p43"/>
          <p:cNvSpPr>
            <a:spLocks noGrp="1"/>
          </p:cNvSpPr>
          <p:nvPr>
            <p:ph type="pic" idx="6"/>
          </p:nvPr>
        </p:nvSpPr>
        <p:spPr>
          <a:xfrm>
            <a:off x="2271800" y="2003400"/>
            <a:ext cx="14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77" name="Google Shape;177;p43"/>
          <p:cNvSpPr>
            <a:spLocks noGrp="1"/>
          </p:cNvSpPr>
          <p:nvPr>
            <p:ph type="pic" idx="7"/>
          </p:nvPr>
        </p:nvSpPr>
        <p:spPr>
          <a:xfrm>
            <a:off x="3852000" y="3204328"/>
            <a:ext cx="14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78" name="Google Shape;178;p43"/>
          <p:cNvSpPr>
            <a:spLocks noGrp="1"/>
          </p:cNvSpPr>
          <p:nvPr>
            <p:ph type="pic" idx="8"/>
          </p:nvPr>
        </p:nvSpPr>
        <p:spPr>
          <a:xfrm>
            <a:off x="5443236" y="3204328"/>
            <a:ext cx="14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79" name="Google Shape;179;p43"/>
          <p:cNvSpPr>
            <a:spLocks noGrp="1"/>
          </p:cNvSpPr>
          <p:nvPr>
            <p:ph type="pic" idx="9"/>
          </p:nvPr>
        </p:nvSpPr>
        <p:spPr>
          <a:xfrm>
            <a:off x="7039492" y="3204328"/>
            <a:ext cx="14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80" name="Google Shape;180;p43"/>
          <p:cNvSpPr>
            <a:spLocks noGrp="1"/>
          </p:cNvSpPr>
          <p:nvPr>
            <p:ph type="pic" idx="13"/>
          </p:nvPr>
        </p:nvSpPr>
        <p:spPr>
          <a:xfrm>
            <a:off x="656621" y="3204328"/>
            <a:ext cx="14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81" name="Google Shape;181;p43"/>
          <p:cNvSpPr>
            <a:spLocks noGrp="1"/>
          </p:cNvSpPr>
          <p:nvPr>
            <p:ph type="pic" idx="14"/>
          </p:nvPr>
        </p:nvSpPr>
        <p:spPr>
          <a:xfrm>
            <a:off x="2271800" y="3203550"/>
            <a:ext cx="14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82" name="Google Shape;18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907" y="302400"/>
            <a:ext cx="1586433" cy="9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75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bersicht">
  <p:cSld name="Übersich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>
            <a:spLocks noGrp="1"/>
          </p:cNvSpPr>
          <p:nvPr>
            <p:ph type="body" idx="1"/>
          </p:nvPr>
        </p:nvSpPr>
        <p:spPr>
          <a:xfrm>
            <a:off x="565150" y="487281"/>
            <a:ext cx="7938000" cy="421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 Black"/>
              <a:buNone/>
              <a:defRPr sz="1700"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1432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⬛"/>
              <a:defRPr sz="1500"/>
            </a:lvl2pPr>
            <a:lvl3pPr marL="1371600" lvl="2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⬤"/>
              <a:defRPr/>
            </a:lvl3pPr>
            <a:lvl4pPr marL="1828800" lvl="3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🞅"/>
              <a:defRPr/>
            </a:lvl4pPr>
            <a:lvl5pPr marL="2286000" lvl="4" indent="-3429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6" name="Google Shape;186;p44"/>
          <p:cNvSpPr>
            <a:spLocks noGrp="1"/>
          </p:cNvSpPr>
          <p:nvPr>
            <p:ph type="pic" idx="2"/>
          </p:nvPr>
        </p:nvSpPr>
        <p:spPr>
          <a:xfrm>
            <a:off x="1549400" y="4767263"/>
            <a:ext cx="763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72000" rIns="91425" bIns="0" anchor="t" anchorCtr="0">
            <a:noAutofit/>
          </a:bodyPr>
          <a:lstStyle>
            <a:lvl1pPr marR="0" lvl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87" name="Google Shape;187;p44"/>
          <p:cNvSpPr txBox="1">
            <a:spLocks noGrp="1"/>
          </p:cNvSpPr>
          <p:nvPr>
            <p:ph type="dt" idx="10"/>
          </p:nvPr>
        </p:nvSpPr>
        <p:spPr>
          <a:xfrm>
            <a:off x="2886433" y="4797900"/>
            <a:ext cx="117341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8" name="Google Shape;188;p44"/>
          <p:cNvSpPr txBox="1">
            <a:spLocks noGrp="1"/>
          </p:cNvSpPr>
          <p:nvPr>
            <p:ph type="ftr" idx="11"/>
          </p:nvPr>
        </p:nvSpPr>
        <p:spPr>
          <a:xfrm>
            <a:off x="4273550" y="479665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9" name="Google Shape;189;p44"/>
          <p:cNvSpPr txBox="1">
            <a:spLocks noGrp="1"/>
          </p:cNvSpPr>
          <p:nvPr>
            <p:ph type="sldNum" idx="12"/>
          </p:nvPr>
        </p:nvSpPr>
        <p:spPr>
          <a:xfrm>
            <a:off x="8087836" y="4796655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bild, schwarzer Text">
  <p:cSld name="Imagebild, schwarzer 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92" name="Google Shape;192;p45"/>
          <p:cNvSpPr txBox="1">
            <a:spLocks noGrp="1"/>
          </p:cNvSpPr>
          <p:nvPr>
            <p:ph type="title"/>
          </p:nvPr>
        </p:nvSpPr>
        <p:spPr>
          <a:xfrm>
            <a:off x="549322" y="488775"/>
            <a:ext cx="7938194" cy="70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3" name="Google Shape;193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 txBox="1">
            <a:spLocks noGrp="1"/>
          </p:cNvSpPr>
          <p:nvPr>
            <p:ph type="title"/>
          </p:nvPr>
        </p:nvSpPr>
        <p:spPr>
          <a:xfrm>
            <a:off x="549322" y="488775"/>
            <a:ext cx="7938194" cy="70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 sz="3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body" idx="1"/>
          </p:nvPr>
        </p:nvSpPr>
        <p:spPr>
          <a:xfrm>
            <a:off x="535646" y="1333046"/>
            <a:ext cx="7938000" cy="332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⬛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⬜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⬤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🞅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⬥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dt" idx="10"/>
          </p:nvPr>
        </p:nvSpPr>
        <p:spPr>
          <a:xfrm>
            <a:off x="2886433" y="4797900"/>
            <a:ext cx="117341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9" name="Google Shape;139;p37"/>
          <p:cNvSpPr txBox="1">
            <a:spLocks noGrp="1"/>
          </p:cNvSpPr>
          <p:nvPr>
            <p:ph type="ftr" idx="11"/>
          </p:nvPr>
        </p:nvSpPr>
        <p:spPr>
          <a:xfrm>
            <a:off x="4273550" y="479665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0" name="Google Shape;140;p37"/>
          <p:cNvSpPr txBox="1">
            <a:spLocks noGrp="1"/>
          </p:cNvSpPr>
          <p:nvPr>
            <p:ph type="sldNum" idx="12"/>
          </p:nvPr>
        </p:nvSpPr>
        <p:spPr>
          <a:xfrm>
            <a:off x="8087836" y="4796655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pic>
        <p:nvPicPr>
          <p:cNvPr id="141" name="Google Shape;141;p37"/>
          <p:cNvPicPr preferRelativeResize="0"/>
          <p:nvPr/>
        </p:nvPicPr>
        <p:blipFill rotWithShape="1">
          <a:blip r:embed="rId21">
            <a:alphaModFix/>
          </a:blip>
          <a:srcRect l="6391" t="9873" r="13244" b="34351"/>
          <a:stretch/>
        </p:blipFill>
        <p:spPr>
          <a:xfrm>
            <a:off x="600037" y="4744567"/>
            <a:ext cx="685764" cy="28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703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702" r:id="rId19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33">
          <p15:clr>
            <a:srgbClr val="F26B43"/>
          </p15:clr>
        </p15:guide>
        <p15:guide id="2" pos="4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hyperlink" Target="http://injection-molding.jku-vds-lab.a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10.svg"/><Relationship Id="rId4" Type="http://schemas.openxmlformats.org/officeDocument/2006/relationships/hyperlink" Target="http://injection-molding.jku-vds-lab.at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ku-vds-lab.at/projection-space-explorer-app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hyperlink" Target="http://injection-molding.jku-vds-lab.at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ku-vds-lab.at/projection-space-explorer-app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5"/>
          <p:cNvSpPr txBox="1">
            <a:spLocks noGrp="1"/>
          </p:cNvSpPr>
          <p:nvPr>
            <p:ph type="ctrTitle"/>
          </p:nvPr>
        </p:nvSpPr>
        <p:spPr>
          <a:xfrm>
            <a:off x="-8952" y="63538"/>
            <a:ext cx="9045843" cy="14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/>
              <a:t>Visualizing and Monitoring the Process of Injection </a:t>
            </a:r>
            <a:r>
              <a:rPr lang="en-GB" sz="3000" dirty="0" err="1"/>
              <a:t>Molding</a:t>
            </a:r>
            <a:br>
              <a:rPr lang="en-GB" sz="3000" dirty="0"/>
            </a:br>
            <a:endParaRPr lang="en-GB" sz="3000" dirty="0"/>
          </a:p>
        </p:txBody>
      </p:sp>
      <p:sp>
        <p:nvSpPr>
          <p:cNvPr id="270" name="Google Shape;270;p55"/>
          <p:cNvSpPr txBox="1">
            <a:spLocks noGrp="1"/>
          </p:cNvSpPr>
          <p:nvPr>
            <p:ph type="subTitle" idx="1"/>
          </p:nvPr>
        </p:nvSpPr>
        <p:spPr>
          <a:xfrm>
            <a:off x="842138" y="4002587"/>
            <a:ext cx="7343665" cy="102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</a:pPr>
            <a:r>
              <a:rPr lang="en-GB" sz="1200" b="1" dirty="0"/>
              <a:t>Christian A. Steinparz</a:t>
            </a:r>
            <a:r>
              <a:rPr lang="en-GB" sz="1200" dirty="0"/>
              <a:t>, Thomas </a:t>
            </a:r>
            <a:r>
              <a:rPr lang="en-GB" sz="1200" dirty="0" err="1"/>
              <a:t>Mitterlehner</a:t>
            </a:r>
            <a:r>
              <a:rPr lang="en-GB" sz="1200" dirty="0"/>
              <a:t>, Bernhard </a:t>
            </a:r>
            <a:r>
              <a:rPr lang="en-GB" sz="1200" dirty="0" err="1"/>
              <a:t>Praher</a:t>
            </a:r>
            <a:r>
              <a:rPr lang="en-GB" sz="1200" dirty="0"/>
              <a:t>, Klaus </a:t>
            </a:r>
            <a:r>
              <a:rPr lang="en-GB" sz="1200" dirty="0" err="1"/>
              <a:t>Straka</a:t>
            </a:r>
            <a:r>
              <a:rPr lang="en-GB" sz="1200" dirty="0"/>
              <a:t>, Holger </a:t>
            </a:r>
            <a:r>
              <a:rPr lang="en-GB" sz="1200" dirty="0" err="1"/>
              <a:t>Stitz</a:t>
            </a:r>
            <a:r>
              <a:rPr lang="en-GB" sz="1200" dirty="0"/>
              <a:t>, Marc </a:t>
            </a:r>
            <a:r>
              <a:rPr lang="en-GB" sz="1200" dirty="0" err="1"/>
              <a:t>Streit</a:t>
            </a:r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C9EF2-7AFE-4138-8059-EE804210D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18" y="4457904"/>
            <a:ext cx="1292532" cy="6430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942D6B7-324B-40E6-AC53-DB2B52F619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2714" y="4561668"/>
            <a:ext cx="1388692" cy="435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004EF-8C61-4379-828F-085D36825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88" y="1175381"/>
            <a:ext cx="5177430" cy="2754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4C2725-6838-4015-8C5D-2A6C59BDB2E0}"/>
              </a:ext>
            </a:extLst>
          </p:cNvPr>
          <p:cNvSpPr txBox="1"/>
          <p:nvPr/>
        </p:nvSpPr>
        <p:spPr>
          <a:xfrm>
            <a:off x="4683103" y="4535511"/>
            <a:ext cx="2760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hlinkClick r:id="rId7"/>
              </a:rPr>
              <a:t>http://injection-molding.jku-vds-lab.at/</a:t>
            </a:r>
            <a:r>
              <a:rPr lang="en-GB" sz="1200" dirty="0"/>
              <a:t> </a:t>
            </a:r>
          </a:p>
          <a:p>
            <a:pPr algn="ctr"/>
            <a:r>
              <a:rPr lang="en-GB" sz="1200" dirty="0"/>
              <a:t>christian.steinparz@jku.at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8BA6A3B-E85B-45F2-B5FF-A6092D8584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5383" y="4171630"/>
            <a:ext cx="891484" cy="8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Metadata</a:t>
            </a:r>
            <a:r>
              <a:rPr lang="de-AT" dirty="0"/>
              <a:t> </a:t>
            </a:r>
            <a:r>
              <a:rPr lang="de-AT" dirty="0" err="1"/>
              <a:t>Example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5582-FDB6-40AE-9E10-C082D728D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6D64B21-98AF-4ECA-89C0-6B40FED1F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7097" y="887986"/>
            <a:ext cx="2558362" cy="365619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85BBC138-7877-499E-B0D1-0CE1196A40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89808" y="2021840"/>
            <a:ext cx="1854920" cy="10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9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478198-40CB-447C-B34B-BC1B65A7DE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3589810" y="2021840"/>
            <a:ext cx="1854918" cy="1099820"/>
          </a:xfrm>
          <a:custGeom>
            <a:avLst/>
            <a:gdLst>
              <a:gd name="connsiteX0" fmla="*/ 0 w 2134765"/>
              <a:gd name="connsiteY0" fmla="*/ 0 h 1265746"/>
              <a:gd name="connsiteX1" fmla="*/ 2134765 w 2134765"/>
              <a:gd name="connsiteY1" fmla="*/ 0 h 1265746"/>
              <a:gd name="connsiteX2" fmla="*/ 2134765 w 2134765"/>
              <a:gd name="connsiteY2" fmla="*/ 1265746 h 1265746"/>
              <a:gd name="connsiteX3" fmla="*/ 0 w 2134765"/>
              <a:gd name="connsiteY3" fmla="*/ 1265746 h 1265746"/>
              <a:gd name="connsiteX4" fmla="*/ 0 w 2134765"/>
              <a:gd name="connsiteY4" fmla="*/ 0 h 1265746"/>
              <a:gd name="connsiteX5" fmla="*/ 1723228 w 2134765"/>
              <a:gd name="connsiteY5" fmla="*/ 197770 h 1265746"/>
              <a:gd name="connsiteX6" fmla="*/ 1516584 w 2134765"/>
              <a:gd name="connsiteY6" fmla="*/ 404414 h 1265746"/>
              <a:gd name="connsiteX7" fmla="*/ 1723228 w 2134765"/>
              <a:gd name="connsiteY7" fmla="*/ 611058 h 1265746"/>
              <a:gd name="connsiteX8" fmla="*/ 1929872 w 2134765"/>
              <a:gd name="connsiteY8" fmla="*/ 404414 h 1265746"/>
              <a:gd name="connsiteX9" fmla="*/ 1723228 w 2134765"/>
              <a:gd name="connsiteY9" fmla="*/ 197770 h 126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4765" h="1265746">
                <a:moveTo>
                  <a:pt x="0" y="0"/>
                </a:moveTo>
                <a:lnTo>
                  <a:pt x="2134765" y="0"/>
                </a:lnTo>
                <a:lnTo>
                  <a:pt x="2134765" y="1265746"/>
                </a:lnTo>
                <a:lnTo>
                  <a:pt x="0" y="1265746"/>
                </a:lnTo>
                <a:lnTo>
                  <a:pt x="0" y="0"/>
                </a:lnTo>
                <a:close/>
                <a:moveTo>
                  <a:pt x="1723228" y="197770"/>
                </a:moveTo>
                <a:cubicBezTo>
                  <a:pt x="1609102" y="197770"/>
                  <a:pt x="1516584" y="290288"/>
                  <a:pt x="1516584" y="404414"/>
                </a:cubicBezTo>
                <a:cubicBezTo>
                  <a:pt x="1516584" y="518540"/>
                  <a:pt x="1609102" y="611058"/>
                  <a:pt x="1723228" y="611058"/>
                </a:cubicBezTo>
                <a:cubicBezTo>
                  <a:pt x="1837354" y="611058"/>
                  <a:pt x="1929872" y="518540"/>
                  <a:pt x="1929872" y="404414"/>
                </a:cubicBezTo>
                <a:cubicBezTo>
                  <a:pt x="1929872" y="290288"/>
                  <a:pt x="1837354" y="197770"/>
                  <a:pt x="1723228" y="19777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Metadata</a:t>
            </a:r>
            <a:r>
              <a:rPr lang="de-AT" dirty="0"/>
              <a:t> </a:t>
            </a:r>
            <a:r>
              <a:rPr lang="de-AT" dirty="0" err="1"/>
              <a:t>Example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5582-FDB6-40AE-9E10-C082D728D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6D64B21-98AF-4ECA-89C0-6B40FED1F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7097" y="887986"/>
            <a:ext cx="2558362" cy="3656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DF9B91-0AD5-4FA5-B388-3CE8E6B4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042" t="15625" r="9598" b="51723"/>
          <a:stretch/>
        </p:blipFill>
        <p:spPr>
          <a:xfrm>
            <a:off x="4906246" y="2192001"/>
            <a:ext cx="359112" cy="359112"/>
          </a:xfrm>
          <a:custGeom>
            <a:avLst/>
            <a:gdLst>
              <a:gd name="connsiteX0" fmla="*/ 206644 w 413288"/>
              <a:gd name="connsiteY0" fmla="*/ 0 h 413288"/>
              <a:gd name="connsiteX1" fmla="*/ 413288 w 413288"/>
              <a:gd name="connsiteY1" fmla="*/ 206644 h 413288"/>
              <a:gd name="connsiteX2" fmla="*/ 206644 w 413288"/>
              <a:gd name="connsiteY2" fmla="*/ 413288 h 413288"/>
              <a:gd name="connsiteX3" fmla="*/ 0 w 413288"/>
              <a:gd name="connsiteY3" fmla="*/ 206644 h 413288"/>
              <a:gd name="connsiteX4" fmla="*/ 206644 w 413288"/>
              <a:gd name="connsiteY4" fmla="*/ 0 h 41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288" h="413288">
                <a:moveTo>
                  <a:pt x="206644" y="0"/>
                </a:moveTo>
                <a:cubicBezTo>
                  <a:pt x="320770" y="0"/>
                  <a:pt x="413288" y="92518"/>
                  <a:pt x="413288" y="206644"/>
                </a:cubicBezTo>
                <a:cubicBezTo>
                  <a:pt x="413288" y="320770"/>
                  <a:pt x="320770" y="413288"/>
                  <a:pt x="206644" y="413288"/>
                </a:cubicBezTo>
                <a:cubicBezTo>
                  <a:pt x="92518" y="413288"/>
                  <a:pt x="0" y="320770"/>
                  <a:pt x="0" y="206644"/>
                </a:cubicBezTo>
                <a:cubicBezTo>
                  <a:pt x="0" y="92518"/>
                  <a:pt x="92518" y="0"/>
                  <a:pt x="206644" y="0"/>
                </a:cubicBezTo>
                <a:close/>
              </a:path>
            </a:pathLst>
          </a:cu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3D8B16C-6992-4B41-B017-78DEC0E6337F}"/>
              </a:ext>
            </a:extLst>
          </p:cNvPr>
          <p:cNvSpPr/>
          <p:nvPr/>
        </p:nvSpPr>
        <p:spPr>
          <a:xfrm>
            <a:off x="4906246" y="2192001"/>
            <a:ext cx="359112" cy="359112"/>
          </a:xfrm>
          <a:prstGeom prst="ellipse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0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Metadata</a:t>
            </a:r>
            <a:r>
              <a:rPr lang="de-AT" dirty="0"/>
              <a:t> </a:t>
            </a:r>
            <a:r>
              <a:rPr lang="de-AT" dirty="0" err="1"/>
              <a:t>Example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5582-FDB6-40AE-9E10-C082D728D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6D64B21-98AF-4ECA-89C0-6B40FED1F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7097" y="887986"/>
            <a:ext cx="2558362" cy="365619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8EEAEAA-81BB-48F0-813B-85D9A27517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0176" y="1994522"/>
            <a:ext cx="2258682" cy="1010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FDB4DE-2C7C-4C02-8903-BF5C4A56846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rcRect/>
          <a:stretch/>
        </p:blipFill>
        <p:spPr>
          <a:xfrm>
            <a:off x="3589810" y="2021840"/>
            <a:ext cx="1854918" cy="1099820"/>
          </a:xfrm>
          <a:custGeom>
            <a:avLst/>
            <a:gdLst>
              <a:gd name="connsiteX0" fmla="*/ 0 w 2134765"/>
              <a:gd name="connsiteY0" fmla="*/ 0 h 1265746"/>
              <a:gd name="connsiteX1" fmla="*/ 2134765 w 2134765"/>
              <a:gd name="connsiteY1" fmla="*/ 0 h 1265746"/>
              <a:gd name="connsiteX2" fmla="*/ 2134765 w 2134765"/>
              <a:gd name="connsiteY2" fmla="*/ 1265746 h 1265746"/>
              <a:gd name="connsiteX3" fmla="*/ 0 w 2134765"/>
              <a:gd name="connsiteY3" fmla="*/ 1265746 h 1265746"/>
              <a:gd name="connsiteX4" fmla="*/ 0 w 2134765"/>
              <a:gd name="connsiteY4" fmla="*/ 0 h 1265746"/>
              <a:gd name="connsiteX5" fmla="*/ 1723228 w 2134765"/>
              <a:gd name="connsiteY5" fmla="*/ 197770 h 1265746"/>
              <a:gd name="connsiteX6" fmla="*/ 1516584 w 2134765"/>
              <a:gd name="connsiteY6" fmla="*/ 404414 h 1265746"/>
              <a:gd name="connsiteX7" fmla="*/ 1723228 w 2134765"/>
              <a:gd name="connsiteY7" fmla="*/ 611058 h 1265746"/>
              <a:gd name="connsiteX8" fmla="*/ 1929872 w 2134765"/>
              <a:gd name="connsiteY8" fmla="*/ 404414 h 1265746"/>
              <a:gd name="connsiteX9" fmla="*/ 1723228 w 2134765"/>
              <a:gd name="connsiteY9" fmla="*/ 197770 h 126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4765" h="1265746">
                <a:moveTo>
                  <a:pt x="0" y="0"/>
                </a:moveTo>
                <a:lnTo>
                  <a:pt x="2134765" y="0"/>
                </a:lnTo>
                <a:lnTo>
                  <a:pt x="2134765" y="1265746"/>
                </a:lnTo>
                <a:lnTo>
                  <a:pt x="0" y="1265746"/>
                </a:lnTo>
                <a:lnTo>
                  <a:pt x="0" y="0"/>
                </a:lnTo>
                <a:close/>
                <a:moveTo>
                  <a:pt x="1723228" y="197770"/>
                </a:moveTo>
                <a:cubicBezTo>
                  <a:pt x="1609102" y="197770"/>
                  <a:pt x="1516584" y="290288"/>
                  <a:pt x="1516584" y="404414"/>
                </a:cubicBezTo>
                <a:cubicBezTo>
                  <a:pt x="1516584" y="518540"/>
                  <a:pt x="1609102" y="611058"/>
                  <a:pt x="1723228" y="611058"/>
                </a:cubicBezTo>
                <a:cubicBezTo>
                  <a:pt x="1837354" y="611058"/>
                  <a:pt x="1929872" y="518540"/>
                  <a:pt x="1929872" y="404414"/>
                </a:cubicBezTo>
                <a:cubicBezTo>
                  <a:pt x="1929872" y="290288"/>
                  <a:pt x="1837354" y="197770"/>
                  <a:pt x="1723228" y="197770"/>
                </a:cubicBez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A1BFFC-931D-45CC-B21D-B96E5363E79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1042" t="15625" r="9598" b="51723"/>
          <a:stretch/>
        </p:blipFill>
        <p:spPr>
          <a:xfrm>
            <a:off x="4906246" y="2192001"/>
            <a:ext cx="359112" cy="359112"/>
          </a:xfrm>
          <a:custGeom>
            <a:avLst/>
            <a:gdLst>
              <a:gd name="connsiteX0" fmla="*/ 206644 w 413288"/>
              <a:gd name="connsiteY0" fmla="*/ 0 h 413288"/>
              <a:gd name="connsiteX1" fmla="*/ 413288 w 413288"/>
              <a:gd name="connsiteY1" fmla="*/ 206644 h 413288"/>
              <a:gd name="connsiteX2" fmla="*/ 206644 w 413288"/>
              <a:gd name="connsiteY2" fmla="*/ 413288 h 413288"/>
              <a:gd name="connsiteX3" fmla="*/ 0 w 413288"/>
              <a:gd name="connsiteY3" fmla="*/ 206644 h 413288"/>
              <a:gd name="connsiteX4" fmla="*/ 206644 w 413288"/>
              <a:gd name="connsiteY4" fmla="*/ 0 h 41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288" h="413288">
                <a:moveTo>
                  <a:pt x="206644" y="0"/>
                </a:moveTo>
                <a:cubicBezTo>
                  <a:pt x="320770" y="0"/>
                  <a:pt x="413288" y="92518"/>
                  <a:pt x="413288" y="206644"/>
                </a:cubicBezTo>
                <a:cubicBezTo>
                  <a:pt x="413288" y="320770"/>
                  <a:pt x="320770" y="413288"/>
                  <a:pt x="206644" y="413288"/>
                </a:cubicBezTo>
                <a:cubicBezTo>
                  <a:pt x="92518" y="413288"/>
                  <a:pt x="0" y="320770"/>
                  <a:pt x="0" y="206644"/>
                </a:cubicBezTo>
                <a:cubicBezTo>
                  <a:pt x="0" y="92518"/>
                  <a:pt x="92518" y="0"/>
                  <a:pt x="206644" y="0"/>
                </a:cubicBez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B7A03CA-2881-47DE-A89E-F1FB79602657}"/>
              </a:ext>
            </a:extLst>
          </p:cNvPr>
          <p:cNvSpPr/>
          <p:nvPr/>
        </p:nvSpPr>
        <p:spPr>
          <a:xfrm>
            <a:off x="4906246" y="2192001"/>
            <a:ext cx="359112" cy="359112"/>
          </a:xfrm>
          <a:prstGeom prst="ellipse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67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Visualization</a:t>
            </a:r>
            <a:r>
              <a:rPr lang="de-AT" dirty="0"/>
              <a:t> Workflow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67749B-1EF9-4025-9753-638FD5CFE8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7" name="Graphic 103">
            <a:extLst>
              <a:ext uri="{FF2B5EF4-FFF2-40B4-BE49-F238E27FC236}">
                <a16:creationId xmlns:a16="http://schemas.microsoft.com/office/drawing/2014/main" id="{8D3CCCDE-EF51-4F15-9624-BA80836360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0931" y="1552412"/>
            <a:ext cx="7842138" cy="20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3">
            <a:extLst>
              <a:ext uri="{FF2B5EF4-FFF2-40B4-BE49-F238E27FC236}">
                <a16:creationId xmlns:a16="http://schemas.microsoft.com/office/drawing/2014/main" id="{9146BF11-7C00-4304-B423-3C963671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930" y="1552412"/>
            <a:ext cx="7842140" cy="2038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Visualization</a:t>
            </a:r>
            <a:r>
              <a:rPr lang="de-AT" dirty="0"/>
              <a:t> Workflow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E2235-269B-4276-8D93-49826648BE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4A016-11B4-4730-8724-F2D8A2B54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684" y="2149100"/>
            <a:ext cx="783402" cy="106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phic 103">
            <a:extLst>
              <a:ext uri="{FF2B5EF4-FFF2-40B4-BE49-F238E27FC236}">
                <a16:creationId xmlns:a16="http://schemas.microsoft.com/office/drawing/2014/main" id="{23E17FB6-29D7-4DB8-9C7F-C6D237980A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930" y="1552412"/>
            <a:ext cx="7842140" cy="2038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Visualization</a:t>
            </a:r>
            <a:r>
              <a:rPr lang="de-AT" dirty="0"/>
              <a:t> Workflow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D811C-A2AE-411C-8567-3C480F23C5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E6CD7-57A7-4E8A-B6D1-1272B8A13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85" y="2149100"/>
            <a:ext cx="783402" cy="106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Visualization</a:t>
            </a:r>
            <a:r>
              <a:rPr lang="de-AT" dirty="0"/>
              <a:t> Workflow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" name="2023-01-09 13-44-10">
            <a:hlinkClick r:id="" action="ppaction://media"/>
            <a:extLst>
              <a:ext uri="{FF2B5EF4-FFF2-40B4-BE49-F238E27FC236}">
                <a16:creationId xmlns:a16="http://schemas.microsoft.com/office/drawing/2014/main" id="{055940B7-5207-43A8-AE06-9841A7DD19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AE5851F-BFA5-4D15-A403-90FD6C617C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8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Visualization</a:t>
            </a:r>
            <a:r>
              <a:rPr lang="de-AT" dirty="0"/>
              <a:t> Workflow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2023-01-09 13-44-25">
            <a:hlinkClick r:id="" action="ppaction://media"/>
            <a:extLst>
              <a:ext uri="{FF2B5EF4-FFF2-40B4-BE49-F238E27FC236}">
                <a16:creationId xmlns:a16="http://schemas.microsoft.com/office/drawing/2014/main" id="{BB9DFF88-C8E7-4B0F-A194-CAA64F121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2AFEB-4350-4AD5-BAD6-669C05BF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11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Visualization</a:t>
            </a:r>
            <a:r>
              <a:rPr lang="de-AT" dirty="0"/>
              <a:t> Workflow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2023-01-09 13-44-33">
            <a:hlinkClick r:id="" action="ppaction://media"/>
            <a:extLst>
              <a:ext uri="{FF2B5EF4-FFF2-40B4-BE49-F238E27FC236}">
                <a16:creationId xmlns:a16="http://schemas.microsoft.com/office/drawing/2014/main" id="{31B161F0-C92E-4D70-A6C2-3D3B7D786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8DDAE-7385-4A92-AA98-7AF71F54C5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6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Visualization</a:t>
            </a:r>
            <a:r>
              <a:rPr lang="de-AT" dirty="0"/>
              <a:t> Workflow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2023-01-09 13-44-39">
            <a:hlinkClick r:id="" action="ppaction://media"/>
            <a:extLst>
              <a:ext uri="{FF2B5EF4-FFF2-40B4-BE49-F238E27FC236}">
                <a16:creationId xmlns:a16="http://schemas.microsoft.com/office/drawing/2014/main" id="{2ABC4B37-B8F8-4616-8C7F-028A1B121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4DDF-D6D2-459A-966E-AB2C22F3C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09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8EC1A9-E043-4739-8CA8-1D5F05D7B1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69" y="2585647"/>
            <a:ext cx="5893463" cy="25783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2B1C48-E7CA-4770-92AA-90DD0D76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Molding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A5FC80-C980-462A-BB8C-B17283A28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1EAD81-435E-47F2-A6F1-56E9C4EA1AC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7601F4-BC12-4191-AA41-50BF5BD62A3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E5A3ED-7223-47F7-ADBA-910141198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27E58-E768-4376-9047-AF47B0A67E1F}"/>
              </a:ext>
            </a:extLst>
          </p:cNvPr>
          <p:cNvSpPr txBox="1"/>
          <p:nvPr/>
        </p:nvSpPr>
        <p:spPr>
          <a:xfrm>
            <a:off x="3525852" y="486258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effectLst/>
                <a:latin typeface="+mj-lt"/>
              </a:rPr>
              <a:t>Engel e-cap Injection </a:t>
            </a:r>
            <a:r>
              <a:rPr lang="en-GB" sz="800" b="0" i="0" dirty="0" err="1">
                <a:effectLst/>
                <a:latin typeface="+mj-lt"/>
              </a:rPr>
              <a:t>Molding</a:t>
            </a:r>
            <a:r>
              <a:rPr lang="en-GB" sz="800" b="0" i="0" dirty="0">
                <a:effectLst/>
                <a:latin typeface="+mj-lt"/>
              </a:rPr>
              <a:t> Machine</a:t>
            </a:r>
          </a:p>
          <a:p>
            <a:endParaRPr lang="en-GB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5273925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Visualization</a:t>
            </a:r>
            <a:r>
              <a:rPr lang="de-AT" dirty="0"/>
              <a:t> Workflow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2023-01-09 13-44-46">
            <a:hlinkClick r:id="" action="ppaction://media"/>
            <a:extLst>
              <a:ext uri="{FF2B5EF4-FFF2-40B4-BE49-F238E27FC236}">
                <a16:creationId xmlns:a16="http://schemas.microsoft.com/office/drawing/2014/main" id="{3FAD589B-FDFA-4373-B3EA-15B4DA04A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F7B4D-BE11-41DF-8E5B-531813C978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Interactive Multi-View Display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9322" y="4687266"/>
            <a:ext cx="7938000" cy="208595"/>
          </a:xfrm>
        </p:spPr>
        <p:txBody>
          <a:bodyPr/>
          <a:lstStyle/>
          <a:p>
            <a:pPr algn="ctr"/>
            <a:r>
              <a:rPr lang="en-GB" sz="1200" dirty="0">
                <a:hlinkClick r:id="rId4"/>
              </a:rPr>
              <a:t>http://injection-molding.jku-vds-lab.at/</a:t>
            </a:r>
            <a:r>
              <a:rPr lang="en-GB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E9C56-0EDB-4722-BBC8-8038E53ED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64" y="1192797"/>
            <a:ext cx="5776748" cy="307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2665F-E259-4BE0-8E70-A5408E9ED1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4352785"/>
            <a:ext cx="219102" cy="219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E3998-A19F-40E1-A57B-6B55B0C582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397" y="4355140"/>
            <a:ext cx="219102" cy="219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6D0F7-D5AE-447D-AE61-53789C8904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149" y="4367369"/>
            <a:ext cx="219102" cy="219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44F5A1-1F3B-4DC5-AF26-06C2FAAC17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70" y="4367369"/>
            <a:ext cx="219102" cy="219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DC6D89-C46A-4180-84B4-D85F8839711E}"/>
              </a:ext>
            </a:extLst>
          </p:cNvPr>
          <p:cNvSpPr txBox="1"/>
          <p:nvPr/>
        </p:nvSpPr>
        <p:spPr>
          <a:xfrm>
            <a:off x="1305287" y="4331065"/>
            <a:ext cx="1134846" cy="21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Validation </a:t>
            </a:r>
            <a:r>
              <a:rPr lang="de-DE" sz="1050" dirty="0" err="1"/>
              <a:t>Heatmap</a:t>
            </a:r>
            <a:endParaRPr lang="en-GB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D2615-933B-4E31-88F1-1F0164CF59F8}"/>
              </a:ext>
            </a:extLst>
          </p:cNvPr>
          <p:cNvSpPr txBox="1"/>
          <p:nvPr/>
        </p:nvSpPr>
        <p:spPr>
          <a:xfrm>
            <a:off x="2945499" y="4323773"/>
            <a:ext cx="1240171" cy="21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Progression </a:t>
            </a:r>
            <a:r>
              <a:rPr lang="de-DE" sz="1050" dirty="0" err="1"/>
              <a:t>Heatmap</a:t>
            </a:r>
            <a:endParaRPr lang="en-GB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73192E-4071-43CC-8205-F3248CAE3BF2}"/>
              </a:ext>
            </a:extLst>
          </p:cNvPr>
          <p:cNvSpPr txBox="1"/>
          <p:nvPr/>
        </p:nvSpPr>
        <p:spPr>
          <a:xfrm>
            <a:off x="4732081" y="4327655"/>
            <a:ext cx="976191" cy="21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Time Series Plot</a:t>
            </a:r>
            <a:endParaRPr lang="en-GB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A3D797-B706-473E-877D-3781BDAE6BA4}"/>
              </a:ext>
            </a:extLst>
          </p:cNvPr>
          <p:cNvSpPr txBox="1"/>
          <p:nvPr/>
        </p:nvSpPr>
        <p:spPr>
          <a:xfrm>
            <a:off x="6182872" y="4331065"/>
            <a:ext cx="1204173" cy="21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err="1"/>
              <a:t>Detailed</a:t>
            </a:r>
            <a:r>
              <a:rPr lang="de-DE" sz="1050" dirty="0"/>
              <a:t> </a:t>
            </a:r>
            <a:r>
              <a:rPr lang="de-DE" sz="1050" dirty="0" err="1"/>
              <a:t>Comparison</a:t>
            </a:r>
            <a:endParaRPr lang="en-GB" sz="105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79A596-0DD4-4398-A8A3-91A642FB1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6E419B5-B1E5-431D-A882-5CE90E15F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73112" y="4126145"/>
            <a:ext cx="891484" cy="8914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5ED9F6-4C8B-4D4B-927F-7E81EF012007}"/>
              </a:ext>
            </a:extLst>
          </p:cNvPr>
          <p:cNvGrpSpPr/>
          <p:nvPr/>
        </p:nvGrpSpPr>
        <p:grpSpPr>
          <a:xfrm>
            <a:off x="549322" y="1613489"/>
            <a:ext cx="629976" cy="2186754"/>
            <a:chOff x="451289" y="1139784"/>
            <a:chExt cx="817624" cy="2838110"/>
          </a:xfrm>
        </p:grpSpPr>
        <p:pic>
          <p:nvPicPr>
            <p:cNvPr id="1026" name="Picture 2" descr="Angular (web framework) - Wikipedia">
              <a:extLst>
                <a:ext uri="{FF2B5EF4-FFF2-40B4-BE49-F238E27FC236}">
                  <a16:creationId xmlns:a16="http://schemas.microsoft.com/office/drawing/2014/main" id="{8D2623A9-AE56-4FF8-A7A7-1F99F1F9B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89" y="1139784"/>
              <a:ext cx="817624" cy="81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95AF2E-D963-4621-9120-F5C5CE8AB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94" y="2058203"/>
              <a:ext cx="485414" cy="485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0E1067E-1DBA-41F6-AA26-449834E13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84" y="2743538"/>
              <a:ext cx="481994" cy="48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3F8D25A2-BBA8-494C-86F9-79249F5370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70" y="3423328"/>
              <a:ext cx="739422" cy="554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207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0DEA-4BDB-49BF-A79D-136F0055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Work, Theory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94C83-7EA5-44CC-8A1E-26E7DD51480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C3ED8-88F5-4136-99EF-3E0F8D47F0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3D443F-0F72-4BE7-8DDB-8EF41619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49" y="1333046"/>
            <a:ext cx="2670132" cy="265771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E60F727-D4A3-4641-91F0-4A302A135036}"/>
              </a:ext>
            </a:extLst>
          </p:cNvPr>
          <p:cNvGrpSpPr/>
          <p:nvPr/>
        </p:nvGrpSpPr>
        <p:grpSpPr>
          <a:xfrm>
            <a:off x="4411807" y="1333046"/>
            <a:ext cx="3307420" cy="2608164"/>
            <a:chOff x="4210980" y="1762262"/>
            <a:chExt cx="2804500" cy="221157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D2C2DD-D88B-47F7-83D1-1F33CC039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9801"/>
            <a:stretch>
              <a:fillRect/>
            </a:stretch>
          </p:blipFill>
          <p:spPr>
            <a:xfrm>
              <a:off x="4282868" y="1762262"/>
              <a:ext cx="2732612" cy="1059232"/>
            </a:xfrm>
            <a:custGeom>
              <a:avLst/>
              <a:gdLst>
                <a:gd name="connsiteX0" fmla="*/ 0 w 2732612"/>
                <a:gd name="connsiteY0" fmla="*/ 0 h 1059232"/>
                <a:gd name="connsiteX1" fmla="*/ 2732612 w 2732612"/>
                <a:gd name="connsiteY1" fmla="*/ 0 h 1059232"/>
                <a:gd name="connsiteX2" fmla="*/ 2732612 w 2732612"/>
                <a:gd name="connsiteY2" fmla="*/ 1059232 h 1059232"/>
                <a:gd name="connsiteX3" fmla="*/ 0 w 2732612"/>
                <a:gd name="connsiteY3" fmla="*/ 1059232 h 1059232"/>
                <a:gd name="connsiteX4" fmla="*/ 0 w 2732612"/>
                <a:gd name="connsiteY4" fmla="*/ 0 h 105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2612" h="1059232">
                  <a:moveTo>
                    <a:pt x="0" y="0"/>
                  </a:moveTo>
                  <a:lnTo>
                    <a:pt x="2732612" y="0"/>
                  </a:lnTo>
                  <a:lnTo>
                    <a:pt x="2732612" y="1059232"/>
                  </a:lnTo>
                  <a:lnTo>
                    <a:pt x="0" y="105923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37F2369-677C-41A0-978C-5CB8BACE7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199"/>
            <a:stretch>
              <a:fillRect/>
            </a:stretch>
          </p:blipFill>
          <p:spPr>
            <a:xfrm>
              <a:off x="4210980" y="2914601"/>
              <a:ext cx="2710921" cy="1059232"/>
            </a:xfrm>
            <a:custGeom>
              <a:avLst/>
              <a:gdLst>
                <a:gd name="connsiteX0" fmla="*/ 0 w 2710921"/>
                <a:gd name="connsiteY0" fmla="*/ 0 h 1059232"/>
                <a:gd name="connsiteX1" fmla="*/ 2710921 w 2710921"/>
                <a:gd name="connsiteY1" fmla="*/ 0 h 1059232"/>
                <a:gd name="connsiteX2" fmla="*/ 2710921 w 2710921"/>
                <a:gd name="connsiteY2" fmla="*/ 1059232 h 1059232"/>
                <a:gd name="connsiteX3" fmla="*/ 0 w 2710921"/>
                <a:gd name="connsiteY3" fmla="*/ 1059232 h 1059232"/>
                <a:gd name="connsiteX4" fmla="*/ 0 w 2710921"/>
                <a:gd name="connsiteY4" fmla="*/ 0 h 105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921" h="1059232">
                  <a:moveTo>
                    <a:pt x="0" y="0"/>
                  </a:moveTo>
                  <a:lnTo>
                    <a:pt x="2710921" y="0"/>
                  </a:lnTo>
                  <a:lnTo>
                    <a:pt x="2710921" y="1059232"/>
                  </a:lnTo>
                  <a:lnTo>
                    <a:pt x="0" y="1059232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87512E-6C5B-411A-B15E-7F1276CDD105}"/>
              </a:ext>
            </a:extLst>
          </p:cNvPr>
          <p:cNvSpPr txBox="1"/>
          <p:nvPr/>
        </p:nvSpPr>
        <p:spPr>
          <a:xfrm>
            <a:off x="4474499" y="4011339"/>
            <a:ext cx="30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Considerations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Visualizing</a:t>
            </a:r>
            <a:r>
              <a:rPr lang="de-DE" sz="1200" dirty="0"/>
              <a:t> </a:t>
            </a:r>
            <a:r>
              <a:rPr lang="de-DE" sz="1200" dirty="0" err="1"/>
              <a:t>Comparison</a:t>
            </a:r>
            <a:endParaRPr lang="de-DE" sz="1200" dirty="0"/>
          </a:p>
          <a:p>
            <a:pPr algn="ctr"/>
            <a:r>
              <a:rPr lang="de-DE" sz="1200" dirty="0"/>
              <a:t>Gleicher (2018)</a:t>
            </a:r>
            <a:endParaRPr lang="en-GB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A7C25E-63B5-42E3-832A-F77E060BEB61}"/>
              </a:ext>
            </a:extLst>
          </p:cNvPr>
          <p:cNvSpPr txBox="1"/>
          <p:nvPr/>
        </p:nvSpPr>
        <p:spPr>
          <a:xfrm>
            <a:off x="964950" y="4006733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/>
              <a:t>Visualization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Time-</a:t>
            </a:r>
            <a:r>
              <a:rPr lang="de-DE" sz="1200" dirty="0" err="1"/>
              <a:t>Oriented</a:t>
            </a:r>
            <a:r>
              <a:rPr lang="de-DE" sz="1200" dirty="0"/>
              <a:t> Data</a:t>
            </a:r>
          </a:p>
          <a:p>
            <a:pPr algn="ctr"/>
            <a:r>
              <a:rPr lang="de-DE" sz="1200" dirty="0"/>
              <a:t>Aigner et al. (2011)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78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0DEA-4BDB-49BF-A79D-136F0055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Work, </a:t>
            </a:r>
            <a:r>
              <a:rPr lang="de-DE" dirty="0" err="1"/>
              <a:t>Practical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94C83-7EA5-44CC-8A1E-26E7DD51480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C3ED8-88F5-4136-99EF-3E0F8D47F0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9D1E5-3B89-499A-A098-99759E93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0275"/>
            <a:ext cx="9144000" cy="16971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A14AE3-82CD-4273-8BEA-A8DAEB410982}"/>
              </a:ext>
            </a:extLst>
          </p:cNvPr>
          <p:cNvSpPr txBox="1"/>
          <p:nvPr/>
        </p:nvSpPr>
        <p:spPr>
          <a:xfrm>
            <a:off x="386865" y="3333307"/>
            <a:ext cx="826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Reflections on Visualization Research Projects in the Manufacturing Industry, Greiner </a:t>
            </a:r>
            <a:r>
              <a:rPr lang="en-GB" sz="1200" dirty="0" err="1"/>
              <a:t>BigDataVis</a:t>
            </a:r>
            <a:r>
              <a:rPr lang="en-GB" sz="1200" dirty="0"/>
              <a:t>, </a:t>
            </a:r>
            <a:r>
              <a:rPr lang="en-GB" sz="1200" dirty="0" err="1"/>
              <a:t>Cibulski</a:t>
            </a:r>
            <a:r>
              <a:rPr lang="en-GB" sz="1200" dirty="0"/>
              <a:t> et al. (2022)</a:t>
            </a:r>
          </a:p>
        </p:txBody>
      </p:sp>
    </p:spTree>
    <p:extLst>
      <p:ext uri="{BB962C8B-B14F-4D97-AF65-F5344CB8AC3E}">
        <p14:creationId xmlns:p14="http://schemas.microsoft.com/office/powerpoint/2010/main" val="35333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D729-3C08-4C25-9161-FCAF84D9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Future Work, </a:t>
            </a:r>
            <a:r>
              <a:rPr lang="de-AT" dirty="0" err="1"/>
              <a:t>Generalization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FD5B2-C935-4FCE-BE75-EBE805C31A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6138-9C43-4CDE-A9FA-B645AB13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pic>
        <p:nvPicPr>
          <p:cNvPr id="1026" name="Picture 2" descr="a piece of machining equipment">
            <a:extLst>
              <a:ext uri="{FF2B5EF4-FFF2-40B4-BE49-F238E27FC236}">
                <a16:creationId xmlns:a16="http://schemas.microsoft.com/office/drawing/2014/main" id="{0EC24CCC-87CC-40AC-AE92-C80885917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32" y="2037962"/>
            <a:ext cx="2478402" cy="16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2B482-A58E-4547-A676-277040EF8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36" y="1933349"/>
            <a:ext cx="2144702" cy="1792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F8B011-22AF-4B8A-B824-FCFD5AE6B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072" y="2037962"/>
            <a:ext cx="1668118" cy="1652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67F2FF-D853-4F9A-BAF9-8FFC2714B1E9}"/>
              </a:ext>
            </a:extLst>
          </p:cNvPr>
          <p:cNvSpPr txBox="1"/>
          <p:nvPr/>
        </p:nvSpPr>
        <p:spPr>
          <a:xfrm>
            <a:off x="1406830" y="1552656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NC </a:t>
            </a:r>
            <a:r>
              <a:rPr lang="de-AT" dirty="0" err="1"/>
              <a:t>Machine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C7DCA5-5B74-47BE-B05C-4D7FBDE34069}"/>
              </a:ext>
            </a:extLst>
          </p:cNvPr>
          <p:cNvSpPr txBox="1"/>
          <p:nvPr/>
        </p:nvSpPr>
        <p:spPr>
          <a:xfrm>
            <a:off x="3474522" y="1552655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Process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machining</a:t>
            </a:r>
            <a:r>
              <a:rPr lang="de-AT" dirty="0"/>
              <a:t> a </a:t>
            </a:r>
            <a:r>
              <a:rPr lang="de-AT" dirty="0" err="1"/>
              <a:t>part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5A8047-2473-4F88-BB4C-DE84FDAC4ADA}"/>
              </a:ext>
            </a:extLst>
          </p:cNvPr>
          <p:cNvSpPr txBox="1"/>
          <p:nvPr/>
        </p:nvSpPr>
        <p:spPr>
          <a:xfrm>
            <a:off x="6259563" y="1552654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Resulting</a:t>
            </a:r>
            <a:r>
              <a:rPr lang="de-AT" dirty="0"/>
              <a:t> </a:t>
            </a:r>
            <a:r>
              <a:rPr lang="de-AT" dirty="0" err="1"/>
              <a:t>part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479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D729-3C08-4C25-9161-FCAF84D9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Future Work, </a:t>
            </a:r>
            <a:r>
              <a:rPr lang="de-AT" dirty="0" err="1"/>
              <a:t>Generalization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FD5B2-C935-4FCE-BE75-EBE805C31A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6138-9C43-4CDE-A9FA-B645AB13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2B482-A58E-4547-A676-277040EF8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36" y="1933349"/>
            <a:ext cx="2144702" cy="1792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F8B011-22AF-4B8A-B824-FCFD5AE6B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072" y="2037962"/>
            <a:ext cx="1668118" cy="1652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67F2FF-D853-4F9A-BAF9-8FFC2714B1E9}"/>
              </a:ext>
            </a:extLst>
          </p:cNvPr>
          <p:cNvSpPr txBox="1"/>
          <p:nvPr/>
        </p:nvSpPr>
        <p:spPr>
          <a:xfrm>
            <a:off x="1406830" y="1552656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NC </a:t>
            </a:r>
            <a:r>
              <a:rPr lang="de-AT" dirty="0" err="1"/>
              <a:t>Machine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C7DCA5-5B74-47BE-B05C-4D7FBDE34069}"/>
              </a:ext>
            </a:extLst>
          </p:cNvPr>
          <p:cNvSpPr txBox="1"/>
          <p:nvPr/>
        </p:nvSpPr>
        <p:spPr>
          <a:xfrm>
            <a:off x="3474522" y="1552655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Process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machining</a:t>
            </a:r>
            <a:r>
              <a:rPr lang="de-AT" dirty="0"/>
              <a:t> a </a:t>
            </a:r>
            <a:r>
              <a:rPr lang="de-AT" dirty="0" err="1"/>
              <a:t>part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5A8047-2473-4F88-BB4C-DE84FDAC4ADA}"/>
              </a:ext>
            </a:extLst>
          </p:cNvPr>
          <p:cNvSpPr txBox="1"/>
          <p:nvPr/>
        </p:nvSpPr>
        <p:spPr>
          <a:xfrm>
            <a:off x="6259563" y="1552654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Resulting</a:t>
            </a:r>
            <a:r>
              <a:rPr lang="de-AT" dirty="0"/>
              <a:t> </a:t>
            </a:r>
            <a:r>
              <a:rPr lang="de-AT" dirty="0" err="1"/>
              <a:t>part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71474-783B-4F9E-9021-6173D43F1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584" y="1858552"/>
            <a:ext cx="2743698" cy="20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D729-3C08-4C25-9161-FCAF84D9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Future Work, </a:t>
            </a:r>
            <a:r>
              <a:rPr lang="de-AT" dirty="0" err="1"/>
              <a:t>Generalization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FD5B2-C935-4FCE-BE75-EBE805C31A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6138-9C43-4CDE-A9FA-B645AB13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2B482-A58E-4547-A676-277040EF8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36" y="1933349"/>
            <a:ext cx="2144702" cy="1792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F8B011-22AF-4B8A-B824-FCFD5AE6B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072" y="2037962"/>
            <a:ext cx="1668118" cy="1652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67F2FF-D853-4F9A-BAF9-8FFC2714B1E9}"/>
              </a:ext>
            </a:extLst>
          </p:cNvPr>
          <p:cNvSpPr txBox="1"/>
          <p:nvPr/>
        </p:nvSpPr>
        <p:spPr>
          <a:xfrm>
            <a:off x="1406830" y="1552656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NC </a:t>
            </a:r>
            <a:r>
              <a:rPr lang="de-AT" dirty="0" err="1"/>
              <a:t>Machine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C7DCA5-5B74-47BE-B05C-4D7FBDE34069}"/>
              </a:ext>
            </a:extLst>
          </p:cNvPr>
          <p:cNvSpPr txBox="1"/>
          <p:nvPr/>
        </p:nvSpPr>
        <p:spPr>
          <a:xfrm>
            <a:off x="3474522" y="1552655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Process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machining</a:t>
            </a:r>
            <a:r>
              <a:rPr lang="de-AT" dirty="0"/>
              <a:t> a </a:t>
            </a:r>
            <a:r>
              <a:rPr lang="de-AT" dirty="0" err="1"/>
              <a:t>part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5A8047-2473-4F88-BB4C-DE84FDAC4ADA}"/>
              </a:ext>
            </a:extLst>
          </p:cNvPr>
          <p:cNvSpPr txBox="1"/>
          <p:nvPr/>
        </p:nvSpPr>
        <p:spPr>
          <a:xfrm>
            <a:off x="6259563" y="1552654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Resulting</a:t>
            </a:r>
            <a:r>
              <a:rPr lang="de-AT" dirty="0"/>
              <a:t> </a:t>
            </a:r>
            <a:r>
              <a:rPr lang="de-AT" dirty="0" err="1"/>
              <a:t>part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71474-783B-4F9E-9021-6173D43F19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80585" y="1858552"/>
            <a:ext cx="2743696" cy="20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9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BD71356-620D-4838-B961-C5B0DDBE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35" y="3202511"/>
            <a:ext cx="342330" cy="339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FED729-3C08-4C25-9161-FCAF84D9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Future Work, </a:t>
            </a:r>
            <a:r>
              <a:rPr lang="de-AT" dirty="0" err="1"/>
              <a:t>Generalization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FD5B2-C935-4FCE-BE75-EBE805C31A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6138-9C43-4CDE-A9FA-B645AB13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F8B011-22AF-4B8A-B824-FCFD5AE6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65" y="2539362"/>
            <a:ext cx="342330" cy="33921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14E395-7451-4958-8DB9-B85439E537C6}"/>
              </a:ext>
            </a:extLst>
          </p:cNvPr>
          <p:cNvCxnSpPr/>
          <p:nvPr/>
        </p:nvCxnSpPr>
        <p:spPr>
          <a:xfrm>
            <a:off x="797044" y="1266468"/>
            <a:ext cx="0" cy="288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5A834F-B065-43B2-A54E-8363B1F9FA91}"/>
              </a:ext>
            </a:extLst>
          </p:cNvPr>
          <p:cNvCxnSpPr/>
          <p:nvPr/>
        </p:nvCxnSpPr>
        <p:spPr>
          <a:xfrm>
            <a:off x="645459" y="4068347"/>
            <a:ext cx="43666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18FA6D-4F59-4E1C-A1B1-3F60A9DEBC42}"/>
              </a:ext>
            </a:extLst>
          </p:cNvPr>
          <p:cNvSpPr txBox="1"/>
          <p:nvPr/>
        </p:nvSpPr>
        <p:spPr>
          <a:xfrm>
            <a:off x="1761011" y="4097683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" pitchFamily="2" charset="0"/>
                <a:cs typeface="URW DIN Arabic" pitchFamily="2" charset="0"/>
              </a:rPr>
              <a:t>Embedding Dimension 1</a:t>
            </a:r>
            <a:endParaRPr lang="en-GB" dirty="0">
              <a:latin typeface="URW DIN Arabic" pitchFamily="2" charset="0"/>
              <a:cs typeface="URW DIN Arabic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A1DC8-2BA9-4EE2-9A9A-6AD7E642EBED}"/>
              </a:ext>
            </a:extLst>
          </p:cNvPr>
          <p:cNvSpPr txBox="1"/>
          <p:nvPr/>
        </p:nvSpPr>
        <p:spPr>
          <a:xfrm rot="16200000">
            <a:off x="-485169" y="2417861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" pitchFamily="2" charset="0"/>
                <a:cs typeface="URW DIN Arabic" pitchFamily="2" charset="0"/>
              </a:rPr>
              <a:t>Embedding Dimension 2</a:t>
            </a:r>
            <a:endParaRPr lang="en-GB" dirty="0">
              <a:latin typeface="URW DIN Arabic" pitchFamily="2" charset="0"/>
              <a:cs typeface="URW DIN Arabic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320C8B-2ED0-412A-B8EE-11DA6C7ED97E}"/>
              </a:ext>
            </a:extLst>
          </p:cNvPr>
          <p:cNvSpPr txBox="1"/>
          <p:nvPr/>
        </p:nvSpPr>
        <p:spPr>
          <a:xfrm>
            <a:off x="1992422" y="107363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" pitchFamily="2" charset="0"/>
                <a:cs typeface="URW DIN Arabic" pitchFamily="2" charset="0"/>
              </a:rPr>
              <a:t>Down-</a:t>
            </a:r>
            <a:r>
              <a:rPr lang="de-AT" dirty="0" err="1">
                <a:latin typeface="URW DIN Arabic" pitchFamily="2" charset="0"/>
                <a:cs typeface="URW DIN Arabic" pitchFamily="2" charset="0"/>
              </a:rPr>
              <a:t>Projection</a:t>
            </a:r>
            <a:endParaRPr lang="en-GB" dirty="0">
              <a:latin typeface="URW DIN Arabic" pitchFamily="2" charset="0"/>
              <a:cs typeface="URW DIN Arabic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12C62-1D9E-45C4-96E7-C2DE89630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95" y="2708970"/>
            <a:ext cx="342330" cy="3392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07B8E1-F5D6-479E-AEE5-6E1E74D6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310" y="2301694"/>
            <a:ext cx="342330" cy="3392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011FCD-7548-4194-9A9E-432AA628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82" y="2636024"/>
            <a:ext cx="342330" cy="3392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FA74C2-FB15-4844-A369-606241CE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12" y="3514622"/>
            <a:ext cx="342330" cy="3392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3D4F93-8D5E-4E26-ABD7-56D4A5CA5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285" y="2878578"/>
            <a:ext cx="342330" cy="339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0740E-5B05-4356-8801-B642A77ED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981" y="2760636"/>
            <a:ext cx="342330" cy="3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5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D729-3C08-4C25-9161-FCAF84D9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Future Work, </a:t>
            </a:r>
            <a:r>
              <a:rPr lang="de-AT" dirty="0" err="1"/>
              <a:t>Generalization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FD5B2-C935-4FCE-BE75-EBE805C31A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6138-9C43-4CDE-A9FA-B645AB13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F8B011-22AF-4B8A-B824-FCFD5AE6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78165" y="2580597"/>
            <a:ext cx="342330" cy="2567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14E395-7451-4958-8DB9-B85439E537C6}"/>
              </a:ext>
            </a:extLst>
          </p:cNvPr>
          <p:cNvCxnSpPr/>
          <p:nvPr/>
        </p:nvCxnSpPr>
        <p:spPr>
          <a:xfrm>
            <a:off x="797044" y="1266468"/>
            <a:ext cx="0" cy="288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5A834F-B065-43B2-A54E-8363B1F9FA91}"/>
              </a:ext>
            </a:extLst>
          </p:cNvPr>
          <p:cNvCxnSpPr/>
          <p:nvPr/>
        </p:nvCxnSpPr>
        <p:spPr>
          <a:xfrm>
            <a:off x="645459" y="4068347"/>
            <a:ext cx="43666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18FA6D-4F59-4E1C-A1B1-3F60A9DEBC42}"/>
              </a:ext>
            </a:extLst>
          </p:cNvPr>
          <p:cNvSpPr txBox="1"/>
          <p:nvPr/>
        </p:nvSpPr>
        <p:spPr>
          <a:xfrm>
            <a:off x="1761011" y="4097683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" pitchFamily="2" charset="0"/>
                <a:cs typeface="URW DIN Arabic" pitchFamily="2" charset="0"/>
              </a:rPr>
              <a:t>Embedding Dimension 1</a:t>
            </a:r>
            <a:endParaRPr lang="en-GB" dirty="0">
              <a:latin typeface="URW DIN Arabic" pitchFamily="2" charset="0"/>
              <a:cs typeface="URW DIN Arabic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A1DC8-2BA9-4EE2-9A9A-6AD7E642EBED}"/>
              </a:ext>
            </a:extLst>
          </p:cNvPr>
          <p:cNvSpPr txBox="1"/>
          <p:nvPr/>
        </p:nvSpPr>
        <p:spPr>
          <a:xfrm rot="16200000">
            <a:off x="-485169" y="2417861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" pitchFamily="2" charset="0"/>
                <a:cs typeface="URW DIN Arabic" pitchFamily="2" charset="0"/>
              </a:rPr>
              <a:t>Embedding Dimension 2</a:t>
            </a:r>
            <a:endParaRPr lang="en-GB" dirty="0">
              <a:latin typeface="URW DIN Arabic" pitchFamily="2" charset="0"/>
              <a:cs typeface="URW DIN Arabic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12C62-1D9E-45C4-96E7-C2DE896303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0495" y="2750205"/>
            <a:ext cx="342330" cy="256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07B8E1-F5D6-479E-AEE5-6E1E74D6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310" y="2342929"/>
            <a:ext cx="342330" cy="2567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011FCD-7548-4194-9A9E-432AA628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5282" y="2677259"/>
            <a:ext cx="342330" cy="2567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FA74C2-FB15-4844-A369-606241CE7A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76312" y="3555857"/>
            <a:ext cx="342330" cy="2567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3D4F93-8D5E-4E26-ABD7-56D4A5CA51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1285" y="2919813"/>
            <a:ext cx="342330" cy="2567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D71356-620D-4838-B961-C5B0DDBE8A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6835" y="3244429"/>
            <a:ext cx="342330" cy="2567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0740E-5B05-4356-8801-B642A77E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20981" y="2801871"/>
            <a:ext cx="342330" cy="2567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984156-A5FA-4148-9D1E-2C9DE51CA5DC}"/>
              </a:ext>
            </a:extLst>
          </p:cNvPr>
          <p:cNvSpPr txBox="1"/>
          <p:nvPr/>
        </p:nvSpPr>
        <p:spPr>
          <a:xfrm>
            <a:off x="1992422" y="107363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" pitchFamily="2" charset="0"/>
                <a:cs typeface="URW DIN Arabic" pitchFamily="2" charset="0"/>
              </a:rPr>
              <a:t>Down-</a:t>
            </a:r>
            <a:r>
              <a:rPr lang="de-AT" dirty="0" err="1">
                <a:latin typeface="URW DIN Arabic" pitchFamily="2" charset="0"/>
                <a:cs typeface="URW DIN Arabic" pitchFamily="2" charset="0"/>
              </a:rPr>
              <a:t>Projection</a:t>
            </a:r>
            <a:endParaRPr lang="en-GB" dirty="0">
              <a:latin typeface="URW DIN Arabic" pitchFamily="2" charset="0"/>
              <a:cs typeface="URW DIN Arab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3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D729-3C08-4C25-9161-FCAF84D9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Future Work, </a:t>
            </a:r>
            <a:r>
              <a:rPr lang="de-AT" dirty="0" err="1"/>
              <a:t>Generalization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FD5B2-C935-4FCE-BE75-EBE805C31A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6138-9C43-4CDE-A9FA-B645AB13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F8B011-22AF-4B8A-B824-FCFD5AE6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78165" y="2580597"/>
            <a:ext cx="342330" cy="25674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14E395-7451-4958-8DB9-B85439E537C6}"/>
              </a:ext>
            </a:extLst>
          </p:cNvPr>
          <p:cNvCxnSpPr>
            <a:cxnSpLocks/>
          </p:cNvCxnSpPr>
          <p:nvPr/>
        </p:nvCxnSpPr>
        <p:spPr>
          <a:xfrm>
            <a:off x="797044" y="1266468"/>
            <a:ext cx="0" cy="288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5A834F-B065-43B2-A54E-8363B1F9FA91}"/>
              </a:ext>
            </a:extLst>
          </p:cNvPr>
          <p:cNvCxnSpPr/>
          <p:nvPr/>
        </p:nvCxnSpPr>
        <p:spPr>
          <a:xfrm>
            <a:off x="645459" y="4068347"/>
            <a:ext cx="43666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18FA6D-4F59-4E1C-A1B1-3F60A9DEBC42}"/>
              </a:ext>
            </a:extLst>
          </p:cNvPr>
          <p:cNvSpPr txBox="1"/>
          <p:nvPr/>
        </p:nvSpPr>
        <p:spPr>
          <a:xfrm>
            <a:off x="1761011" y="4097683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" pitchFamily="2" charset="0"/>
                <a:cs typeface="URW DIN Arabic" pitchFamily="2" charset="0"/>
              </a:rPr>
              <a:t>Embedding Dimension 1</a:t>
            </a:r>
            <a:endParaRPr lang="en-GB" dirty="0">
              <a:latin typeface="URW DIN Arabic" pitchFamily="2" charset="0"/>
              <a:cs typeface="URW DIN Arabic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A1DC8-2BA9-4EE2-9A9A-6AD7E642EBED}"/>
              </a:ext>
            </a:extLst>
          </p:cNvPr>
          <p:cNvSpPr txBox="1"/>
          <p:nvPr/>
        </p:nvSpPr>
        <p:spPr>
          <a:xfrm rot="16200000">
            <a:off x="-485169" y="2417861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" pitchFamily="2" charset="0"/>
                <a:cs typeface="URW DIN Arabic" pitchFamily="2" charset="0"/>
              </a:rPr>
              <a:t>Embedding Dimension 2</a:t>
            </a:r>
            <a:endParaRPr lang="en-GB" dirty="0">
              <a:latin typeface="URW DIN Arabic" pitchFamily="2" charset="0"/>
              <a:cs typeface="URW DIN Arabic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12C62-1D9E-45C4-96E7-C2DE896303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0495" y="2750205"/>
            <a:ext cx="342330" cy="256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07B8E1-F5D6-479E-AEE5-6E1E74D6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310" y="2342929"/>
            <a:ext cx="342330" cy="2567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011FCD-7548-4194-9A9E-432AA628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5282" y="2677259"/>
            <a:ext cx="342330" cy="2567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FA74C2-FB15-4844-A369-606241CE7A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76312" y="3555857"/>
            <a:ext cx="342330" cy="2567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3D4F93-8D5E-4E26-ABD7-56D4A5CA51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1285" y="2919813"/>
            <a:ext cx="342330" cy="2567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E0740E-5B05-4356-8801-B642A77E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20981" y="2801871"/>
            <a:ext cx="342330" cy="2567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568EFD-D979-4587-B29B-7D7F2726D91A}"/>
              </a:ext>
            </a:extLst>
          </p:cNvPr>
          <p:cNvSpPr/>
          <p:nvPr/>
        </p:nvSpPr>
        <p:spPr>
          <a:xfrm>
            <a:off x="1843470" y="2202526"/>
            <a:ext cx="1613646" cy="10883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56E06-C8D8-4914-B82E-717F02A63431}"/>
              </a:ext>
            </a:extLst>
          </p:cNvPr>
          <p:cNvSpPr txBox="1"/>
          <p:nvPr/>
        </p:nvSpPr>
        <p:spPr>
          <a:xfrm>
            <a:off x="1753040" y="1964634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>
                <a:latin typeface="URW DIN Arabic" pitchFamily="2" charset="0"/>
                <a:cs typeface="URW DIN Arabic" pitchFamily="2" charset="0"/>
              </a:rPr>
              <a:t>User </a:t>
            </a:r>
            <a:r>
              <a:rPr lang="de-AT" sz="1000" dirty="0" err="1">
                <a:latin typeface="URW DIN Arabic" pitchFamily="2" charset="0"/>
                <a:cs typeface="URW DIN Arabic" pitchFamily="2" charset="0"/>
              </a:rPr>
              <a:t>selection</a:t>
            </a:r>
            <a:endParaRPr lang="en-GB" sz="1000" dirty="0">
              <a:latin typeface="URW DIN Arabic" pitchFamily="2" charset="0"/>
              <a:cs typeface="URW DIN Arabic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1DA6B2-2347-4C16-AB70-78B430171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98" y="1780946"/>
            <a:ext cx="3488188" cy="18560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07610E-A21F-499C-B051-D1907750783A}"/>
              </a:ext>
            </a:extLst>
          </p:cNvPr>
          <p:cNvSpPr txBox="1"/>
          <p:nvPr/>
        </p:nvSpPr>
        <p:spPr>
          <a:xfrm>
            <a:off x="5822391" y="1110160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" pitchFamily="2" charset="0"/>
                <a:cs typeface="URW DIN Arabic" pitchFamily="2" charset="0"/>
              </a:rPr>
              <a:t>Detail </a:t>
            </a:r>
            <a:r>
              <a:rPr lang="de-AT" dirty="0" err="1">
                <a:latin typeface="URW DIN Arabic" pitchFamily="2" charset="0"/>
                <a:cs typeface="URW DIN Arabic" pitchFamily="2" charset="0"/>
              </a:rPr>
              <a:t>Comparison</a:t>
            </a:r>
            <a:r>
              <a:rPr lang="de-AT" dirty="0">
                <a:latin typeface="URW DIN Arabic" pitchFamily="2" charset="0"/>
                <a:cs typeface="URW DIN Arabic" pitchFamily="2" charset="0"/>
              </a:rPr>
              <a:t> View</a:t>
            </a:r>
            <a:endParaRPr lang="en-GB" dirty="0">
              <a:latin typeface="URW DIN Arabic" pitchFamily="2" charset="0"/>
              <a:cs typeface="URW DIN Arabic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A344A-C963-4B5B-ACC1-8CEEF7091E92}"/>
              </a:ext>
            </a:extLst>
          </p:cNvPr>
          <p:cNvSpPr txBox="1"/>
          <p:nvPr/>
        </p:nvSpPr>
        <p:spPr>
          <a:xfrm>
            <a:off x="1992422" y="107363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" pitchFamily="2" charset="0"/>
                <a:cs typeface="URW DIN Arabic" pitchFamily="2" charset="0"/>
              </a:rPr>
              <a:t>Down-</a:t>
            </a:r>
            <a:r>
              <a:rPr lang="de-AT" dirty="0" err="1">
                <a:latin typeface="URW DIN Arabic" pitchFamily="2" charset="0"/>
                <a:cs typeface="URW DIN Arabic" pitchFamily="2" charset="0"/>
              </a:rPr>
              <a:t>Projection</a:t>
            </a:r>
            <a:endParaRPr lang="en-GB" dirty="0">
              <a:latin typeface="URW DIN Arabic" pitchFamily="2" charset="0"/>
              <a:cs typeface="URW DIN Arabic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B30FB21-E95A-4D4E-A535-8E5EBE2269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6835" y="3244429"/>
            <a:ext cx="342330" cy="25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8EC1A9-E043-4739-8CA8-1D5F05D7B1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69" y="2585647"/>
            <a:ext cx="5893463" cy="257839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9274D1C-A7FA-49FF-804A-2F6B5818D8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3146" y="1928939"/>
            <a:ext cx="1772255" cy="1113666"/>
          </a:xfrm>
          <a:prstGeom prst="rect">
            <a:avLst/>
          </a:prstGeom>
        </p:spPr>
      </p:pic>
      <p:pic>
        <p:nvPicPr>
          <p:cNvPr id="1026" name="Picture 2" descr="granular icon">
            <a:extLst>
              <a:ext uri="{FF2B5EF4-FFF2-40B4-BE49-F238E27FC236}">
                <a16:creationId xmlns:a16="http://schemas.microsoft.com/office/drawing/2014/main" id="{32743CCE-9735-458E-851B-2186466B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18" y="177587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58A6B9E-B9FA-4A25-B4C0-8AEBDD453D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1208" y="2212658"/>
            <a:ext cx="1546890" cy="55991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Molding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" name="!!moving cap">
            <a:extLst>
              <a:ext uri="{FF2B5EF4-FFF2-40B4-BE49-F238E27FC236}">
                <a16:creationId xmlns:a16="http://schemas.microsoft.com/office/drawing/2014/main" id="{7E794495-7E45-4724-B72B-879A00E84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1582" y="1917002"/>
            <a:ext cx="408218" cy="355622"/>
          </a:xfrm>
          <a:prstGeom prst="rect">
            <a:avLst/>
          </a:prstGeom>
        </p:spPr>
      </p:pic>
      <p:grpSp>
        <p:nvGrpSpPr>
          <p:cNvPr id="3" name="!!caps except moving">
            <a:extLst>
              <a:ext uri="{FF2B5EF4-FFF2-40B4-BE49-F238E27FC236}">
                <a16:creationId xmlns:a16="http://schemas.microsoft.com/office/drawing/2014/main" id="{FA832E9D-C51D-455B-91B3-03F90D3654B0}"/>
              </a:ext>
            </a:extLst>
          </p:cNvPr>
          <p:cNvGrpSpPr/>
          <p:nvPr/>
        </p:nvGrpSpPr>
        <p:grpSpPr>
          <a:xfrm>
            <a:off x="6081582" y="1913506"/>
            <a:ext cx="1740818" cy="1099409"/>
            <a:chOff x="6081582" y="1913506"/>
            <a:chExt cx="1740818" cy="10994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9F3C19-A6B6-4094-BDA6-B0795C40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9982" y="1913506"/>
              <a:ext cx="408218" cy="35562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C951A9-2533-4A84-9D59-C289D788A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14182" y="1913506"/>
              <a:ext cx="408218" cy="35562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AFB9ECA-EDAF-4163-B0D4-2A48EED0D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25782" y="1917002"/>
              <a:ext cx="408218" cy="3556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1C7E3B-D96B-485C-A0EA-ACE62986A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9982" y="2282671"/>
              <a:ext cx="408218" cy="35562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779EC8-3E51-4B8F-A8FF-81001BC9D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14182" y="2282671"/>
              <a:ext cx="408218" cy="35562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578283-7B40-4220-A9E2-B15D5091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1582" y="2286167"/>
              <a:ext cx="408218" cy="35562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A5CF329-8926-49C1-9285-CFB3EB65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25782" y="2286167"/>
              <a:ext cx="408218" cy="35562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D1DCDE-04DF-4DD9-AF82-2951B772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9982" y="2653797"/>
              <a:ext cx="408218" cy="35562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3A18FC-424A-4157-A967-08D2B01F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14182" y="2653797"/>
              <a:ext cx="408218" cy="35562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2D80F8-0CB6-4C2F-B4D7-C79E58664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1582" y="2657293"/>
              <a:ext cx="408218" cy="35562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04F12C-EE49-4CD0-9400-9DE375E9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25782" y="2657293"/>
              <a:ext cx="408218" cy="35562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4FDBEAA-1B9A-42EE-BD72-065508C8C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77BCD-44C4-48A1-8A19-10CCD1298963}"/>
              </a:ext>
            </a:extLst>
          </p:cNvPr>
          <p:cNvSpPr txBox="1"/>
          <p:nvPr/>
        </p:nvSpPr>
        <p:spPr>
          <a:xfrm>
            <a:off x="3525852" y="486258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effectLst/>
                <a:latin typeface="+mj-lt"/>
              </a:rPr>
              <a:t>Engel e-cap Injection </a:t>
            </a:r>
            <a:r>
              <a:rPr lang="en-GB" sz="800" b="0" i="0" dirty="0" err="1">
                <a:effectLst/>
                <a:latin typeface="+mj-lt"/>
              </a:rPr>
              <a:t>Molding</a:t>
            </a:r>
            <a:r>
              <a:rPr lang="en-GB" sz="800" b="0" i="0" dirty="0">
                <a:effectLst/>
                <a:latin typeface="+mj-lt"/>
              </a:rPr>
              <a:t> Machine</a:t>
            </a:r>
          </a:p>
          <a:p>
            <a:endParaRPr lang="en-GB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189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FD5B2-C935-4FCE-BE75-EBE805C31A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6138-9C43-4CDE-A9FA-B645AB13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EBD0F-E6D5-46A2-8753-73477A49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9" y="34626"/>
            <a:ext cx="7471678" cy="462486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BFD9F56-33BE-41D9-A4EB-8BFECFB5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3353A-414B-4AC5-BE15-3D9129B654E0}"/>
              </a:ext>
            </a:extLst>
          </p:cNvPr>
          <p:cNvSpPr txBox="1"/>
          <p:nvPr/>
        </p:nvSpPr>
        <p:spPr>
          <a:xfrm>
            <a:off x="2446027" y="4713806"/>
            <a:ext cx="4341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>
                <a:effectLst/>
                <a:latin typeface="Arial" panose="020B0604020202020204" pitchFamily="34" charset="0"/>
                <a:hlinkClick r:id="rId4"/>
              </a:rPr>
              <a:t>https://jku-vds-lab.at/projection-space-explorer-app/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173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5"/>
          <p:cNvSpPr txBox="1">
            <a:spLocks noGrp="1"/>
          </p:cNvSpPr>
          <p:nvPr>
            <p:ph type="ctrTitle"/>
          </p:nvPr>
        </p:nvSpPr>
        <p:spPr>
          <a:xfrm>
            <a:off x="-8952" y="63538"/>
            <a:ext cx="9045843" cy="14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dirty="0"/>
              <a:t>Visualizing and Monitoring the Process of Injection </a:t>
            </a:r>
            <a:r>
              <a:rPr lang="en-GB" sz="3000" dirty="0" err="1"/>
              <a:t>Molding</a:t>
            </a:r>
            <a:br>
              <a:rPr lang="en-GB" sz="3000" dirty="0"/>
            </a:br>
            <a:endParaRPr lang="en-GB" sz="3000" dirty="0"/>
          </a:p>
        </p:txBody>
      </p:sp>
      <p:sp>
        <p:nvSpPr>
          <p:cNvPr id="270" name="Google Shape;270;p55"/>
          <p:cNvSpPr txBox="1">
            <a:spLocks noGrp="1"/>
          </p:cNvSpPr>
          <p:nvPr>
            <p:ph type="subTitle" idx="1"/>
          </p:nvPr>
        </p:nvSpPr>
        <p:spPr>
          <a:xfrm>
            <a:off x="842138" y="4002587"/>
            <a:ext cx="7343665" cy="102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</a:pPr>
            <a:r>
              <a:rPr lang="en-GB" sz="1200" b="1" dirty="0"/>
              <a:t>Christian A. Steinparz</a:t>
            </a:r>
            <a:r>
              <a:rPr lang="en-GB" sz="1200" dirty="0"/>
              <a:t>, Thomas </a:t>
            </a:r>
            <a:r>
              <a:rPr lang="en-GB" sz="1200" dirty="0" err="1"/>
              <a:t>Mitterlehner</a:t>
            </a:r>
            <a:r>
              <a:rPr lang="en-GB" sz="1200" dirty="0"/>
              <a:t>, Bernhard </a:t>
            </a:r>
            <a:r>
              <a:rPr lang="en-GB" sz="1200" dirty="0" err="1"/>
              <a:t>Praher</a:t>
            </a:r>
            <a:r>
              <a:rPr lang="en-GB" sz="1200" dirty="0"/>
              <a:t>, Klaus </a:t>
            </a:r>
            <a:r>
              <a:rPr lang="en-GB" sz="1200" dirty="0" err="1"/>
              <a:t>Straka</a:t>
            </a:r>
            <a:r>
              <a:rPr lang="en-GB" sz="1200" dirty="0"/>
              <a:t>, Holger </a:t>
            </a:r>
            <a:r>
              <a:rPr lang="en-GB" sz="1200" dirty="0" err="1"/>
              <a:t>Stitz</a:t>
            </a:r>
            <a:r>
              <a:rPr lang="en-GB" sz="1200" dirty="0"/>
              <a:t>, Marc </a:t>
            </a:r>
            <a:r>
              <a:rPr lang="en-GB" sz="1200" dirty="0" err="1"/>
              <a:t>Streit</a:t>
            </a:r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C9EF2-7AFE-4138-8059-EE804210D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18" y="4457904"/>
            <a:ext cx="1292532" cy="6430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942D6B7-324B-40E6-AC53-DB2B52F619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2714" y="4561668"/>
            <a:ext cx="1388692" cy="435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004EF-8C61-4379-828F-085D36825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88" y="1175381"/>
            <a:ext cx="5177430" cy="2754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4C2725-6838-4015-8C5D-2A6C59BDB2E0}"/>
              </a:ext>
            </a:extLst>
          </p:cNvPr>
          <p:cNvSpPr txBox="1"/>
          <p:nvPr/>
        </p:nvSpPr>
        <p:spPr>
          <a:xfrm>
            <a:off x="4683103" y="4535511"/>
            <a:ext cx="2760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hlinkClick r:id="rId7"/>
              </a:rPr>
              <a:t>http://injection-molding.jku-vds-lab.at/</a:t>
            </a:r>
            <a:r>
              <a:rPr lang="en-GB" sz="1200" dirty="0"/>
              <a:t> </a:t>
            </a:r>
          </a:p>
          <a:p>
            <a:pPr algn="ctr"/>
            <a:r>
              <a:rPr lang="en-GB" sz="1200" dirty="0"/>
              <a:t>christian.steinparz@jku.at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8BA6A3B-E85B-45F2-B5FF-A6092D8584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5383" y="4171630"/>
            <a:ext cx="891484" cy="8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FD5B2-C935-4FCE-BE75-EBE805C31A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F6138-9C43-4CDE-A9FA-B645AB13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BFD9F56-33BE-41D9-A4EB-8BFECFB5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3353A-414B-4AC5-BE15-3D9129B654E0}"/>
              </a:ext>
            </a:extLst>
          </p:cNvPr>
          <p:cNvSpPr txBox="1"/>
          <p:nvPr/>
        </p:nvSpPr>
        <p:spPr>
          <a:xfrm>
            <a:off x="2446027" y="4713806"/>
            <a:ext cx="4341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 dirty="0">
                <a:effectLst/>
                <a:latin typeface="Arial" panose="020B0604020202020204" pitchFamily="34" charset="0"/>
                <a:hlinkClick r:id="rId3"/>
              </a:rPr>
              <a:t>https://jku-vds-lab.at/projection-space-explorer-app/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C7772-E2D0-47CC-9FF5-B381DCC1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0553"/>
            <a:ext cx="9144000" cy="34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2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8EC1A9-E043-4739-8CA8-1D5F05D7B1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69" y="2585647"/>
            <a:ext cx="5893463" cy="25783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Molding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9274D1C-A7FA-49FF-804A-2F6B5818D8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0836" y="2446294"/>
            <a:ext cx="952277" cy="598401"/>
          </a:xfrm>
          <a:prstGeom prst="rect">
            <a:avLst/>
          </a:prstGeom>
        </p:spPr>
      </p:pic>
      <p:pic>
        <p:nvPicPr>
          <p:cNvPr id="1026" name="Picture 2" descr="granular icon">
            <a:extLst>
              <a:ext uri="{FF2B5EF4-FFF2-40B4-BE49-F238E27FC236}">
                <a16:creationId xmlns:a16="http://schemas.microsoft.com/office/drawing/2014/main" id="{32743CCE-9735-458E-851B-2186466B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75" y="2364048"/>
            <a:ext cx="767703" cy="76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58A6B9E-B9FA-4A25-B4C0-8AEBDD453D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3208" y="2598743"/>
            <a:ext cx="831183" cy="300857"/>
          </a:xfrm>
          <a:prstGeom prst="rect">
            <a:avLst/>
          </a:prstGeom>
        </p:spPr>
      </p:pic>
      <p:pic>
        <p:nvPicPr>
          <p:cNvPr id="21" name="!!moving cap">
            <a:extLst>
              <a:ext uri="{FF2B5EF4-FFF2-40B4-BE49-F238E27FC236}">
                <a16:creationId xmlns:a16="http://schemas.microsoft.com/office/drawing/2014/main" id="{7E794495-7E45-4724-B72B-879A00E84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0394" y="2439880"/>
            <a:ext cx="219346" cy="191085"/>
          </a:xfrm>
          <a:prstGeom prst="rect">
            <a:avLst/>
          </a:prstGeom>
        </p:spPr>
      </p:pic>
      <p:grpSp>
        <p:nvGrpSpPr>
          <p:cNvPr id="7" name="!!caps except moving">
            <a:extLst>
              <a:ext uri="{FF2B5EF4-FFF2-40B4-BE49-F238E27FC236}">
                <a16:creationId xmlns:a16="http://schemas.microsoft.com/office/drawing/2014/main" id="{9CB176F4-AFA0-4B84-BF39-CDEEBF8125AB}"/>
              </a:ext>
            </a:extLst>
          </p:cNvPr>
          <p:cNvGrpSpPr/>
          <p:nvPr/>
        </p:nvGrpSpPr>
        <p:grpSpPr>
          <a:xfrm>
            <a:off x="5235540" y="2438002"/>
            <a:ext cx="935385" cy="590740"/>
            <a:chOff x="5235540" y="2438002"/>
            <a:chExt cx="935385" cy="5907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9F3C19-A6B6-4094-BDA6-B0795C40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2899" y="2438002"/>
              <a:ext cx="219346" cy="19108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C951A9-2533-4A84-9D59-C289D788A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51579" y="2438002"/>
              <a:ext cx="219346" cy="191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AFB9ECA-EDAF-4163-B0D4-2A48EED0D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4220" y="2439880"/>
              <a:ext cx="219346" cy="19108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1C7E3B-D96B-485C-A0EA-ACE62986A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2899" y="2636363"/>
              <a:ext cx="219346" cy="19108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779EC8-3E51-4B8F-A8FF-81001BC9D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51579" y="2636363"/>
              <a:ext cx="219346" cy="19108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578283-7B40-4220-A9E2-B15D5091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35540" y="2638242"/>
              <a:ext cx="219346" cy="19108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A5CF329-8926-49C1-9285-CFB3EB65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4220" y="2638242"/>
              <a:ext cx="219346" cy="19108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D1DCDE-04DF-4DD9-AF82-2951B772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2899" y="2835778"/>
              <a:ext cx="219346" cy="1910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3A18FC-424A-4157-A967-08D2B01F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51579" y="2835778"/>
              <a:ext cx="219346" cy="191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2D80F8-0CB6-4C2F-B4D7-C79E58664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35540" y="2837657"/>
              <a:ext cx="219346" cy="1910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04F12C-EE49-4CD0-9400-9DE375E9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4220" y="2837657"/>
              <a:ext cx="219346" cy="19108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3FD51-117F-40DE-B208-10988279BBEE}"/>
              </a:ext>
            </a:extLst>
          </p:cNvPr>
          <p:cNvGrpSpPr/>
          <p:nvPr/>
        </p:nvGrpSpPr>
        <p:grpSpPr>
          <a:xfrm>
            <a:off x="6417068" y="2438002"/>
            <a:ext cx="940531" cy="590740"/>
            <a:chOff x="6417068" y="2438002"/>
            <a:chExt cx="940531" cy="59074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BC6E1D0-3FD7-4322-B012-12E026F8F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899573" y="2438002"/>
              <a:ext cx="219346" cy="19108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3D02224-F578-4E2A-A5A4-BC60D12CC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7138253" y="2438002"/>
              <a:ext cx="219346" cy="19108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AC17B29-A0B8-4CF1-86B9-B19D36CD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417068" y="2439880"/>
              <a:ext cx="219346" cy="19108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6225619-F712-4258-8B9F-AF69D7E65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660894" y="2439880"/>
              <a:ext cx="219346" cy="19108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04BA323-493D-445B-8D97-5C1F9FC79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899573" y="2636363"/>
              <a:ext cx="219346" cy="19108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4A2568B-F968-4AC8-8368-E57B2FD9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7138253" y="2636363"/>
              <a:ext cx="219346" cy="19108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8466653-B551-4267-A657-6FC64644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422214" y="2638242"/>
              <a:ext cx="219346" cy="19108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D8E581-2A15-448F-A3DA-0AEAA8B6B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660894" y="2638242"/>
              <a:ext cx="219346" cy="1910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32DB055-6640-4E92-94E0-AF8B181A8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899573" y="2835778"/>
              <a:ext cx="219346" cy="19108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85D37AB-118A-4082-AE21-1A5A44A9A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7138253" y="2835778"/>
              <a:ext cx="219346" cy="1910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B71C3EF-A9E9-49D2-8C15-8CAF4B84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422214" y="2837657"/>
              <a:ext cx="219346" cy="1910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ED2D8C9-C0EE-4B68-B6EE-8360550B4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660894" y="2837657"/>
              <a:ext cx="219346" cy="19108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5F94BC-EEBE-4DA3-B0A8-92F9675909ED}"/>
              </a:ext>
            </a:extLst>
          </p:cNvPr>
          <p:cNvGrpSpPr/>
          <p:nvPr/>
        </p:nvGrpSpPr>
        <p:grpSpPr>
          <a:xfrm>
            <a:off x="7833894" y="2439991"/>
            <a:ext cx="940531" cy="590740"/>
            <a:chOff x="7833894" y="2439991"/>
            <a:chExt cx="940531" cy="59074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F6F94DC-7097-487B-B1FE-3ED76D873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316399" y="2439991"/>
              <a:ext cx="219346" cy="1910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6C290C0-0DA5-4715-86B4-3811F0731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555079" y="2439991"/>
              <a:ext cx="219346" cy="1910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49634B6-36F0-429C-8359-1CEE5051A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7833894" y="2441869"/>
              <a:ext cx="219346" cy="1910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D5AE700-E10A-4453-A655-9EFE26F82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077720" y="2441869"/>
              <a:ext cx="219346" cy="1910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A9887D-B078-4A25-BAAB-B18A6DA4F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316399" y="2638352"/>
              <a:ext cx="219346" cy="19108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53451ED-64F8-4123-8BAD-791B2EC0A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555079" y="2638352"/>
              <a:ext cx="219346" cy="19108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5E48390-0575-4BFE-BE93-AC5A8C58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7839040" y="2640231"/>
              <a:ext cx="219346" cy="19108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6B799B-DDC7-4E0F-A602-CDC9E980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077720" y="2640231"/>
              <a:ext cx="219346" cy="19108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7FE2A70-A26B-48FF-B239-0D8D7C762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316399" y="2837767"/>
              <a:ext cx="219346" cy="19108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5CB9266-182C-4ACA-8B92-338701B18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555079" y="2837767"/>
              <a:ext cx="219346" cy="19108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42E26AB-83DF-4F55-BE65-0FC44CA88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7839040" y="2839646"/>
              <a:ext cx="219346" cy="19108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BA0CEFB-F5D4-4D2F-A005-5B140815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077720" y="2839646"/>
              <a:ext cx="219346" cy="191085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AB15629-B037-413B-92F3-F4EC477EC509}"/>
              </a:ext>
            </a:extLst>
          </p:cNvPr>
          <p:cNvSpPr txBox="1"/>
          <p:nvPr/>
        </p:nvSpPr>
        <p:spPr>
          <a:xfrm>
            <a:off x="7441257" y="2528001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 Medium" pitchFamily="2" charset="0"/>
                <a:cs typeface="URW DIN Arabic Medium" pitchFamily="2" charset="0"/>
              </a:rPr>
              <a:t>…</a:t>
            </a:r>
            <a:endParaRPr lang="en-GB" dirty="0">
              <a:latin typeface="URW DIN Arabic Medium" pitchFamily="2" charset="0"/>
              <a:cs typeface="URW DIN Arabic Medium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B5A922-0117-488B-981C-912768CCF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9FBEE2-CF38-41C8-B4B6-6F947F955E22}"/>
              </a:ext>
            </a:extLst>
          </p:cNvPr>
          <p:cNvSpPr txBox="1"/>
          <p:nvPr/>
        </p:nvSpPr>
        <p:spPr>
          <a:xfrm>
            <a:off x="3525852" y="486258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effectLst/>
                <a:latin typeface="+mj-lt"/>
              </a:rPr>
              <a:t>Engel e-cap Injection </a:t>
            </a:r>
            <a:r>
              <a:rPr lang="en-GB" sz="800" b="0" i="0" dirty="0" err="1">
                <a:effectLst/>
                <a:latin typeface="+mj-lt"/>
              </a:rPr>
              <a:t>Molding</a:t>
            </a:r>
            <a:r>
              <a:rPr lang="en-GB" sz="800" b="0" i="0" dirty="0">
                <a:effectLst/>
                <a:latin typeface="+mj-lt"/>
              </a:rPr>
              <a:t> Machine</a:t>
            </a:r>
          </a:p>
          <a:p>
            <a:endParaRPr lang="en-GB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643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8EC1A9-E043-4739-8CA8-1D5F05D7B1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69" y="2585647"/>
            <a:ext cx="5893463" cy="25783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Molding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9274D1C-A7FA-49FF-804A-2F6B5818D8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0836" y="2446294"/>
            <a:ext cx="952277" cy="598401"/>
          </a:xfrm>
          <a:prstGeom prst="rect">
            <a:avLst/>
          </a:prstGeom>
        </p:spPr>
      </p:pic>
      <p:pic>
        <p:nvPicPr>
          <p:cNvPr id="1026" name="Picture 2" descr="granular icon">
            <a:extLst>
              <a:ext uri="{FF2B5EF4-FFF2-40B4-BE49-F238E27FC236}">
                <a16:creationId xmlns:a16="http://schemas.microsoft.com/office/drawing/2014/main" id="{32743CCE-9735-458E-851B-2186466B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75" y="2364048"/>
            <a:ext cx="767703" cy="76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58A6B9E-B9FA-4A25-B4C0-8AEBDD453D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3208" y="2598743"/>
            <a:ext cx="831183" cy="300857"/>
          </a:xfrm>
          <a:prstGeom prst="rect">
            <a:avLst/>
          </a:prstGeom>
        </p:spPr>
      </p:pic>
      <p:pic>
        <p:nvPicPr>
          <p:cNvPr id="21" name="!!moving cap">
            <a:extLst>
              <a:ext uri="{FF2B5EF4-FFF2-40B4-BE49-F238E27FC236}">
                <a16:creationId xmlns:a16="http://schemas.microsoft.com/office/drawing/2014/main" id="{7E794495-7E45-4724-B72B-879A00E84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7922" y="1716932"/>
            <a:ext cx="219346" cy="191085"/>
          </a:xfrm>
          <a:prstGeom prst="rect">
            <a:avLst/>
          </a:prstGeom>
        </p:spPr>
      </p:pic>
      <p:grpSp>
        <p:nvGrpSpPr>
          <p:cNvPr id="2" name="!!caps except moving">
            <a:extLst>
              <a:ext uri="{FF2B5EF4-FFF2-40B4-BE49-F238E27FC236}">
                <a16:creationId xmlns:a16="http://schemas.microsoft.com/office/drawing/2014/main" id="{C6C136D8-DA99-4CFC-9F44-0F36591769D4}"/>
              </a:ext>
            </a:extLst>
          </p:cNvPr>
          <p:cNvGrpSpPr/>
          <p:nvPr/>
        </p:nvGrpSpPr>
        <p:grpSpPr>
          <a:xfrm>
            <a:off x="5235540" y="2438002"/>
            <a:ext cx="935385" cy="590740"/>
            <a:chOff x="5235540" y="2438002"/>
            <a:chExt cx="935385" cy="5907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9F3C19-A6B6-4094-BDA6-B0795C40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2899" y="2438002"/>
              <a:ext cx="219346" cy="19108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C951A9-2533-4A84-9D59-C289D788A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51579" y="2438002"/>
              <a:ext cx="219346" cy="191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AFB9ECA-EDAF-4163-B0D4-2A48EED0D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4220" y="2439880"/>
              <a:ext cx="219346" cy="19108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1C7E3B-D96B-485C-A0EA-ACE62986A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2899" y="2636363"/>
              <a:ext cx="219346" cy="19108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779EC8-3E51-4B8F-A8FF-81001BC9D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51579" y="2636363"/>
              <a:ext cx="219346" cy="19108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578283-7B40-4220-A9E2-B15D5091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35540" y="2638242"/>
              <a:ext cx="219346" cy="19108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A5CF329-8926-49C1-9285-CFB3EB65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4220" y="2638242"/>
              <a:ext cx="219346" cy="19108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D1DCDE-04DF-4DD9-AF82-2951B772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2899" y="2835778"/>
              <a:ext cx="219346" cy="1910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3A18FC-424A-4157-A967-08D2B01F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51579" y="2835778"/>
              <a:ext cx="219346" cy="191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2D80F8-0CB6-4C2F-B4D7-C79E58664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35540" y="2837657"/>
              <a:ext cx="219346" cy="1910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04F12C-EE49-4CD0-9400-9DE375E9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4220" y="2837657"/>
              <a:ext cx="219346" cy="191085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D7ABA-9BE3-4BE0-8616-F3D6CDC332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765429-0846-4153-9612-79C6B99802E3}"/>
              </a:ext>
            </a:extLst>
          </p:cNvPr>
          <p:cNvSpPr txBox="1"/>
          <p:nvPr/>
        </p:nvSpPr>
        <p:spPr>
          <a:xfrm>
            <a:off x="3525852" y="486258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effectLst/>
                <a:latin typeface="+mj-lt"/>
              </a:rPr>
              <a:t>Engel e-cap Injection </a:t>
            </a:r>
            <a:r>
              <a:rPr lang="en-GB" sz="800" b="0" i="0" dirty="0" err="1">
                <a:effectLst/>
                <a:latin typeface="+mj-lt"/>
              </a:rPr>
              <a:t>Molding</a:t>
            </a:r>
            <a:r>
              <a:rPr lang="en-GB" sz="800" b="0" i="0" dirty="0">
                <a:effectLst/>
                <a:latin typeface="+mj-lt"/>
              </a:rPr>
              <a:t> Machine</a:t>
            </a:r>
          </a:p>
          <a:p>
            <a:endParaRPr lang="en-GB" sz="800" dirty="0">
              <a:latin typeface="+mj-lt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7EEF6CB-A595-41DA-B1EC-977EEC4F39B8}"/>
              </a:ext>
            </a:extLst>
          </p:cNvPr>
          <p:cNvGrpSpPr/>
          <p:nvPr/>
        </p:nvGrpSpPr>
        <p:grpSpPr>
          <a:xfrm>
            <a:off x="6417068" y="2438002"/>
            <a:ext cx="940531" cy="590740"/>
            <a:chOff x="6417068" y="2438002"/>
            <a:chExt cx="940531" cy="590740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240010C-FD36-4FFB-870A-332E9074C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899573" y="2438002"/>
              <a:ext cx="219346" cy="19108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63F88A0-2A3F-4AB8-B370-4886378C8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7138253" y="2438002"/>
              <a:ext cx="219346" cy="19108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DD13FDC-8757-4A5A-AB26-AECB8EEB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417068" y="2439880"/>
              <a:ext cx="219346" cy="19108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3AB7BB5-7DA6-454E-91DA-6EE2D0998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660894" y="2439880"/>
              <a:ext cx="219346" cy="191085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D0BBE28-4C5C-4A83-B6BB-0E05277C5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899573" y="2636363"/>
              <a:ext cx="219346" cy="19108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4DBA9C8-BF91-4A03-9068-DAD3A4FAE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7138253" y="2636363"/>
              <a:ext cx="219346" cy="19108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960AC7F-D988-452D-9561-AD93EDAD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422214" y="2638242"/>
              <a:ext cx="219346" cy="19108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B113F28-3E4B-453B-8325-F6E937B9B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660894" y="2638242"/>
              <a:ext cx="219346" cy="19108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EBEC7EC-AFDC-4F4E-AEFB-9CC8CB49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899573" y="2835778"/>
              <a:ext cx="219346" cy="19108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D02EC8E-C03D-4DA1-B5E7-FA10BF61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7138253" y="2835778"/>
              <a:ext cx="219346" cy="191085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9536414-06D3-4CBE-A76A-A669BF1D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422214" y="2837657"/>
              <a:ext cx="219346" cy="191085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57A3DC7-BB20-4952-BA9F-CFBD61F5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>
              <a:off x="6660894" y="2837657"/>
              <a:ext cx="219346" cy="191085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F0CAFE1-756D-4840-BCFC-0264D6254F42}"/>
              </a:ext>
            </a:extLst>
          </p:cNvPr>
          <p:cNvGrpSpPr/>
          <p:nvPr/>
        </p:nvGrpSpPr>
        <p:grpSpPr>
          <a:xfrm>
            <a:off x="7833894" y="2439991"/>
            <a:ext cx="940531" cy="590740"/>
            <a:chOff x="7833894" y="2439991"/>
            <a:chExt cx="940531" cy="590740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902E253-9C65-438D-9A05-CAD8A8D7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316399" y="2439991"/>
              <a:ext cx="219346" cy="19108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35ACE68-4E70-4023-8ABA-7126145CC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555079" y="2439991"/>
              <a:ext cx="219346" cy="19108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7F45BB0-D0CC-4CDA-AA77-E61AC041F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7833894" y="2441869"/>
              <a:ext cx="219346" cy="19108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0414479-FBF6-44DE-A9F7-8017EC00C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077720" y="2441869"/>
              <a:ext cx="219346" cy="19108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8166B22-278D-4002-9328-76400BC47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316399" y="2638352"/>
              <a:ext cx="219346" cy="191085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210D9B3-69FC-447C-8C5C-B20D6CEE8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555079" y="2638352"/>
              <a:ext cx="219346" cy="19108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9F4709C-30F6-4640-95DA-3FBD80711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7839040" y="2640231"/>
              <a:ext cx="219346" cy="191085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C759DC6-A540-4BCF-A041-B68D8552B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077720" y="2640231"/>
              <a:ext cx="219346" cy="191085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DC6471D-8921-4A1A-BBC4-53871E30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316399" y="2837767"/>
              <a:ext cx="219346" cy="19108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174D6AB-5EA9-4D59-A516-824B9FAA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555079" y="2837767"/>
              <a:ext cx="219346" cy="19108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250CF93-06FA-4212-A362-F3F5545E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7839040" y="2839646"/>
              <a:ext cx="219346" cy="191085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7C233FB-3119-4DD0-8B6A-CB524595D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5000"/>
            </a:blip>
            <a:stretch>
              <a:fillRect/>
            </a:stretch>
          </p:blipFill>
          <p:spPr>
            <a:xfrm>
              <a:off x="8077720" y="2839646"/>
              <a:ext cx="219346" cy="191085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0D0F612-0BA1-437E-8D09-F2CE1399BA48}"/>
              </a:ext>
            </a:extLst>
          </p:cNvPr>
          <p:cNvSpPr txBox="1"/>
          <p:nvPr/>
        </p:nvSpPr>
        <p:spPr>
          <a:xfrm>
            <a:off x="7441257" y="2528001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URW DIN Arabic Medium" pitchFamily="2" charset="0"/>
                <a:cs typeface="URW DIN Arabic Medium" pitchFamily="2" charset="0"/>
              </a:rPr>
              <a:t>…</a:t>
            </a:r>
            <a:endParaRPr lang="en-GB" dirty="0">
              <a:latin typeface="URW DIN Arabic Medium" pitchFamily="2" charset="0"/>
              <a:cs typeface="URW DIN Arabic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97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68137CBE-8D31-4C86-9EB4-0987EC0E37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49885" y="1095255"/>
            <a:ext cx="2134765" cy="1265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8EC1A9-E043-4739-8CA8-1D5F05D7B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69" y="2585647"/>
            <a:ext cx="5893463" cy="25783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Molding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9274D1C-A7FA-49FF-804A-2F6B5818D8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0836" y="2446294"/>
            <a:ext cx="952277" cy="598401"/>
          </a:xfrm>
          <a:prstGeom prst="rect">
            <a:avLst/>
          </a:prstGeom>
        </p:spPr>
      </p:pic>
      <p:pic>
        <p:nvPicPr>
          <p:cNvPr id="1026" name="Picture 2" descr="granular icon">
            <a:extLst>
              <a:ext uri="{FF2B5EF4-FFF2-40B4-BE49-F238E27FC236}">
                <a16:creationId xmlns:a16="http://schemas.microsoft.com/office/drawing/2014/main" id="{32743CCE-9735-458E-851B-2186466B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75" y="2364048"/>
            <a:ext cx="767703" cy="76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58A6B9E-B9FA-4A25-B4C0-8AEBDD453D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3208" y="2598743"/>
            <a:ext cx="831183" cy="3008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9F3C19-A6B6-4094-BDA6-B0795C4035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2899" y="2438002"/>
            <a:ext cx="219346" cy="1910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C951A9-2533-4A84-9D59-C289D788A4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1579" y="2438002"/>
            <a:ext cx="219346" cy="1910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FB9ECA-EDAF-4163-B0D4-2A48EED0D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4220" y="2439880"/>
            <a:ext cx="219346" cy="1910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1C7E3B-D96B-485C-A0EA-ACE62986AD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2899" y="2636363"/>
            <a:ext cx="219346" cy="1910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779EC8-3E51-4B8F-A8FF-81001BC9D5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1579" y="2636363"/>
            <a:ext cx="219346" cy="1910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578283-7B40-4220-A9E2-B15D50913C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5540" y="2638242"/>
            <a:ext cx="219346" cy="1910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5CF329-8926-49C1-9285-CFB3EB65B2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4220" y="2638242"/>
            <a:ext cx="219346" cy="1910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D1DCDE-04DF-4DD9-AF82-2951B772A5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2899" y="2835778"/>
            <a:ext cx="219346" cy="1910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3A18FC-424A-4157-A967-08D2B01FCA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1579" y="2835778"/>
            <a:ext cx="219346" cy="1910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2D80F8-0CB6-4C2F-B4D7-C79E586643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5540" y="2837657"/>
            <a:ext cx="219346" cy="1910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04F12C-EE49-4CD0-9400-9DE375E9E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4220" y="2837657"/>
            <a:ext cx="219346" cy="1910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17AF70-0C49-4065-9495-001059C15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C45C5-89D1-4F7B-8FBF-A02AFE490AEF}"/>
              </a:ext>
            </a:extLst>
          </p:cNvPr>
          <p:cNvSpPr txBox="1"/>
          <p:nvPr/>
        </p:nvSpPr>
        <p:spPr>
          <a:xfrm>
            <a:off x="3525852" y="486258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effectLst/>
                <a:latin typeface="+mj-lt"/>
              </a:rPr>
              <a:t>Engel e-cap Injection </a:t>
            </a:r>
            <a:r>
              <a:rPr lang="en-GB" sz="800" b="0" i="0" dirty="0" err="1">
                <a:effectLst/>
                <a:latin typeface="+mj-lt"/>
              </a:rPr>
              <a:t>Molding</a:t>
            </a:r>
            <a:r>
              <a:rPr lang="en-GB" sz="800" b="0" i="0" dirty="0">
                <a:effectLst/>
                <a:latin typeface="+mj-lt"/>
              </a:rPr>
              <a:t> Machine</a:t>
            </a:r>
          </a:p>
          <a:p>
            <a:endParaRPr lang="en-GB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13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68137CBE-8D31-4C86-9EB4-0987EC0E37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49885" y="1095255"/>
            <a:ext cx="2134765" cy="1265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8EC1A9-E043-4739-8CA8-1D5F05D7B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69" y="2585647"/>
            <a:ext cx="5893463" cy="25783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Molding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02F1DA-FB3A-48BE-8E61-FD5C61935C90}"/>
              </a:ext>
            </a:extLst>
          </p:cNvPr>
          <p:cNvGrpSpPr/>
          <p:nvPr/>
        </p:nvGrpSpPr>
        <p:grpSpPr>
          <a:xfrm>
            <a:off x="2507775" y="2364048"/>
            <a:ext cx="3663150" cy="767703"/>
            <a:chOff x="2507775" y="2364048"/>
            <a:chExt cx="3663150" cy="767703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9274D1C-A7FA-49FF-804A-2F6B5818D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20836" y="2446294"/>
              <a:ext cx="952277" cy="598401"/>
            </a:xfrm>
            <a:prstGeom prst="rect">
              <a:avLst/>
            </a:prstGeom>
          </p:spPr>
        </p:pic>
        <p:pic>
          <p:nvPicPr>
            <p:cNvPr id="1026" name="Picture 2" descr="granular icon">
              <a:extLst>
                <a:ext uri="{FF2B5EF4-FFF2-40B4-BE49-F238E27FC236}">
                  <a16:creationId xmlns:a16="http://schemas.microsoft.com/office/drawing/2014/main" id="{32743CCE-9735-458E-851B-2186466BD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7775" y="2364048"/>
              <a:ext cx="767703" cy="76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58A6B9E-B9FA-4A25-B4C0-8AEBDD45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3208" y="2598743"/>
              <a:ext cx="831183" cy="3008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9F3C19-A6B6-4094-BDA6-B0795C40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2899" y="2438002"/>
              <a:ext cx="219346" cy="19108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C951A9-2533-4A84-9D59-C289D788A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1579" y="2438002"/>
              <a:ext cx="219346" cy="191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AFB9ECA-EDAF-4163-B0D4-2A48EED0D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74220" y="2439880"/>
              <a:ext cx="219346" cy="19108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1C7E3B-D96B-485C-A0EA-ACE62986A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2899" y="2636363"/>
              <a:ext cx="219346" cy="19108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779EC8-3E51-4B8F-A8FF-81001BC9D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1579" y="2636363"/>
              <a:ext cx="219346" cy="19108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578283-7B40-4220-A9E2-B15D5091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35540" y="2638242"/>
              <a:ext cx="219346" cy="19108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A5CF329-8926-49C1-9285-CFB3EB65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74220" y="2638242"/>
              <a:ext cx="219346" cy="19108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D1DCDE-04DF-4DD9-AF82-2951B772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2899" y="2835778"/>
              <a:ext cx="219346" cy="1910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3A18FC-424A-4157-A967-08D2B01F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1579" y="2835778"/>
              <a:ext cx="219346" cy="191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2D80F8-0CB6-4C2F-B4D7-C79E58664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35540" y="2837657"/>
              <a:ext cx="219346" cy="1910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04F12C-EE49-4CD0-9400-9DE375E9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74220" y="2837657"/>
              <a:ext cx="219346" cy="191085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5582-FDB6-40AE-9E10-C082D728D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16C524-A330-4DFB-87BA-36623657F6E8}"/>
              </a:ext>
            </a:extLst>
          </p:cNvPr>
          <p:cNvSpPr txBox="1"/>
          <p:nvPr/>
        </p:nvSpPr>
        <p:spPr>
          <a:xfrm>
            <a:off x="3525852" y="486258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effectLst/>
                <a:latin typeface="+mj-lt"/>
              </a:rPr>
              <a:t>Engel e-cap Injection </a:t>
            </a:r>
            <a:r>
              <a:rPr lang="en-GB" sz="800" b="0" i="0" dirty="0" err="1">
                <a:effectLst/>
                <a:latin typeface="+mj-lt"/>
              </a:rPr>
              <a:t>Molding</a:t>
            </a:r>
            <a:r>
              <a:rPr lang="en-GB" sz="800" b="0" i="0" dirty="0">
                <a:effectLst/>
                <a:latin typeface="+mj-lt"/>
              </a:rPr>
              <a:t> Machine</a:t>
            </a:r>
          </a:p>
          <a:p>
            <a:endParaRPr lang="en-GB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388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68137CBE-8D31-4C86-9EB4-0987EC0E37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9808" y="2021840"/>
            <a:ext cx="1854920" cy="1099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Metadata</a:t>
            </a:r>
            <a:r>
              <a:rPr lang="de-AT" dirty="0"/>
              <a:t> </a:t>
            </a:r>
            <a:r>
              <a:rPr lang="de-AT" dirty="0" err="1"/>
              <a:t>Example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5582-FDB6-40AE-9E10-C082D728D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6D64B21-98AF-4ECA-89C0-6B40FED1F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096" y="887985"/>
            <a:ext cx="2558364" cy="365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3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68137CBE-8D31-4C86-9EB4-0987EC0E37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9808" y="2021840"/>
            <a:ext cx="1854920" cy="1099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B4631-055D-43B5-9DAC-F5364C6B1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8" y="-3716279"/>
            <a:ext cx="6945645" cy="36957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458C3-4B32-4405-B097-C7F43001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Metadata</a:t>
            </a:r>
            <a:r>
              <a:rPr lang="de-AT" dirty="0"/>
              <a:t> </a:t>
            </a:r>
            <a:r>
              <a:rPr lang="de-AT" dirty="0" err="1"/>
              <a:t>Example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87C2A1-ED80-4055-8F5B-75E00DCD031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5582-FDB6-40AE-9E10-C082D728D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6D64B21-98AF-4ECA-89C0-6B40FED1F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7097" y="887985"/>
            <a:ext cx="2558362" cy="365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JKU Praesentation DE">
  <a:themeElements>
    <a:clrScheme name="JKU">
      <a:dk1>
        <a:srgbClr val="000000"/>
      </a:dk1>
      <a:lt1>
        <a:srgbClr val="FFFFFF"/>
      </a:lt1>
      <a:dk2>
        <a:srgbClr val="9C477B"/>
      </a:dk2>
      <a:lt2>
        <a:srgbClr val="BBD032"/>
      </a:lt2>
      <a:accent1>
        <a:srgbClr val="808288"/>
      </a:accent1>
      <a:accent2>
        <a:srgbClr val="046E98"/>
      </a:accent2>
      <a:accent3>
        <a:srgbClr val="5CCFCB"/>
      </a:accent3>
      <a:accent4>
        <a:srgbClr val="4CAC4E"/>
      </a:accent4>
      <a:accent5>
        <a:srgbClr val="E73729"/>
      </a:accent5>
      <a:accent6>
        <a:srgbClr val="FBBA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Moldsonics_Full_Presentation</Template>
  <TotalTime>0</TotalTime>
  <Words>348</Words>
  <Application>Microsoft Office PowerPoint</Application>
  <PresentationFormat>On-screen Show (16:9)</PresentationFormat>
  <Paragraphs>108</Paragraphs>
  <Slides>32</Slides>
  <Notes>32</Notes>
  <HiddenSlides>1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URW DIN Arabic Medium</vt:lpstr>
      <vt:lpstr>Arial Black</vt:lpstr>
      <vt:lpstr>Noto Sans Symbols</vt:lpstr>
      <vt:lpstr>URW DIN Arabic</vt:lpstr>
      <vt:lpstr>JKU Praesentation DE</vt:lpstr>
      <vt:lpstr>Visualizing and Monitoring the Process of Injection Molding </vt:lpstr>
      <vt:lpstr>Injection Molding</vt:lpstr>
      <vt:lpstr>Injection Molding</vt:lpstr>
      <vt:lpstr>Injection Molding</vt:lpstr>
      <vt:lpstr>Injection Molding</vt:lpstr>
      <vt:lpstr>Injection Molding</vt:lpstr>
      <vt:lpstr>Injection Molding</vt:lpstr>
      <vt:lpstr>Metadata Example</vt:lpstr>
      <vt:lpstr>Metadata Example</vt:lpstr>
      <vt:lpstr>Metadata Example</vt:lpstr>
      <vt:lpstr>Metadata Example</vt:lpstr>
      <vt:lpstr>Metadata Example</vt:lpstr>
      <vt:lpstr>Visualization Workflow</vt:lpstr>
      <vt:lpstr>Visualization Workflow</vt:lpstr>
      <vt:lpstr>Visualization Workflow</vt:lpstr>
      <vt:lpstr>Visualization Workflow</vt:lpstr>
      <vt:lpstr>Visualization Workflow</vt:lpstr>
      <vt:lpstr>Visualization Workflow</vt:lpstr>
      <vt:lpstr>Visualization Workflow</vt:lpstr>
      <vt:lpstr>Visualization Workflow</vt:lpstr>
      <vt:lpstr>Interactive Multi-View Display</vt:lpstr>
      <vt:lpstr>Related Work, Theory</vt:lpstr>
      <vt:lpstr>Related Work, Practical</vt:lpstr>
      <vt:lpstr>Future Work, Generalization</vt:lpstr>
      <vt:lpstr>Future Work, Generalization</vt:lpstr>
      <vt:lpstr>Future Work, Generalization</vt:lpstr>
      <vt:lpstr>Future Work, Generalization</vt:lpstr>
      <vt:lpstr>Future Work, Generalization</vt:lpstr>
      <vt:lpstr>Future Work, Generalization</vt:lpstr>
      <vt:lpstr>PowerPoint Presentation</vt:lpstr>
      <vt:lpstr>Visualizing and Monitoring the Process of Injection Molding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and Monitoring the Process of Injection Molding</dc:title>
  <dc:creator>Christian Steinparz</dc:creator>
  <cp:lastModifiedBy>Christian Steinparz</cp:lastModifiedBy>
  <cp:revision>1</cp:revision>
  <dcterms:created xsi:type="dcterms:W3CDTF">2023-02-07T14:47:11Z</dcterms:created>
  <dcterms:modified xsi:type="dcterms:W3CDTF">2023-02-07T14:49:17Z</dcterms:modified>
</cp:coreProperties>
</file>